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257" r:id="rId5"/>
    <p:sldId id="1699" r:id="rId6"/>
    <p:sldId id="320" r:id="rId7"/>
    <p:sldId id="1744" r:id="rId8"/>
    <p:sldId id="322" r:id="rId9"/>
    <p:sldId id="1724" r:id="rId10"/>
    <p:sldId id="328" r:id="rId11"/>
    <p:sldId id="331" r:id="rId12"/>
    <p:sldId id="1727" r:id="rId13"/>
    <p:sldId id="1738" r:id="rId14"/>
    <p:sldId id="1729" r:id="rId15"/>
    <p:sldId id="1742" r:id="rId16"/>
    <p:sldId id="1743" r:id="rId17"/>
    <p:sldId id="315" r:id="rId18"/>
    <p:sldId id="1737" r:id="rId19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ARABELLI GRETA MATILDE" initials="SGM" lastIdx="1" clrIdx="0">
    <p:extLst>
      <p:ext uri="{19B8F6BF-5375-455C-9EA6-DF929625EA0E}">
        <p15:presenceInfo xmlns:p15="http://schemas.microsoft.com/office/powerpoint/2012/main" userId="S-1-5-21-4235238967-1270027118-691234884-2914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CA0538"/>
    <a:srgbClr val="FFD500"/>
    <a:srgbClr val="17375E"/>
    <a:srgbClr val="8EB4E3"/>
    <a:srgbClr val="A8042F"/>
    <a:srgbClr val="C00000"/>
    <a:srgbClr val="FF9900"/>
    <a:srgbClr val="C6C6C6"/>
    <a:srgbClr val="E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0" autoAdjust="0"/>
    <p:restoredTop sz="54419" autoAdjust="0"/>
  </p:normalViewPr>
  <p:slideViewPr>
    <p:cSldViewPr snapToGrid="0">
      <p:cViewPr varScale="1">
        <p:scale>
          <a:sx n="114" d="100"/>
          <a:sy n="114" d="100"/>
        </p:scale>
        <p:origin x="414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63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2866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gnoli Marco" userId="df9838f0-31e8-4b53-ac85-dcb06fd9d3c9" providerId="ADAL" clId="{22DB432F-4896-42C5-9CC9-8E561C2B275A}"/>
    <pc:docChg chg="undo custSel addSld delSld modSld">
      <pc:chgData name="Tognoli Marco" userId="df9838f0-31e8-4b53-ac85-dcb06fd9d3c9" providerId="ADAL" clId="{22DB432F-4896-42C5-9CC9-8E561C2B275A}" dt="2022-11-24T14:23:41.071" v="90" actId="20577"/>
      <pc:docMkLst>
        <pc:docMk/>
      </pc:docMkLst>
      <pc:sldChg chg="modSp mod">
        <pc:chgData name="Tognoli Marco" userId="df9838f0-31e8-4b53-ac85-dcb06fd9d3c9" providerId="ADAL" clId="{22DB432F-4896-42C5-9CC9-8E561C2B275A}" dt="2022-11-23T09:40:08.649" v="28" actId="20577"/>
        <pc:sldMkLst>
          <pc:docMk/>
          <pc:sldMk cId="591847265" sldId="257"/>
        </pc:sldMkLst>
        <pc:spChg chg="mod">
          <ac:chgData name="Tognoli Marco" userId="df9838f0-31e8-4b53-ac85-dcb06fd9d3c9" providerId="ADAL" clId="{22DB432F-4896-42C5-9CC9-8E561C2B275A}" dt="2022-11-23T09:40:08.649" v="28" actId="20577"/>
          <ac:spMkLst>
            <pc:docMk/>
            <pc:sldMk cId="591847265" sldId="257"/>
            <ac:spMk id="9" creationId="{00000000-0000-0000-0000-000000000000}"/>
          </ac:spMkLst>
        </pc:spChg>
      </pc:sldChg>
      <pc:sldChg chg="modSp mod">
        <pc:chgData name="Tognoli Marco" userId="df9838f0-31e8-4b53-ac85-dcb06fd9d3c9" providerId="ADAL" clId="{22DB432F-4896-42C5-9CC9-8E561C2B275A}" dt="2022-11-23T09:44:27.061" v="84" actId="20577"/>
        <pc:sldMkLst>
          <pc:docMk/>
          <pc:sldMk cId="3161660872" sldId="320"/>
        </pc:sldMkLst>
        <pc:spChg chg="mod">
          <ac:chgData name="Tognoli Marco" userId="df9838f0-31e8-4b53-ac85-dcb06fd9d3c9" providerId="ADAL" clId="{22DB432F-4896-42C5-9CC9-8E561C2B275A}" dt="2022-11-23T09:44:27.061" v="84" actId="20577"/>
          <ac:spMkLst>
            <pc:docMk/>
            <pc:sldMk cId="3161660872" sldId="320"/>
            <ac:spMk id="11" creationId="{113CF15A-8F48-404C-98FC-9616AED01CFB}"/>
          </ac:spMkLst>
        </pc:spChg>
      </pc:sldChg>
      <pc:sldChg chg="modSp del mod">
        <pc:chgData name="Tognoli Marco" userId="df9838f0-31e8-4b53-ac85-dcb06fd9d3c9" providerId="ADAL" clId="{22DB432F-4896-42C5-9CC9-8E561C2B275A}" dt="2022-11-23T09:37:34.580" v="17" actId="47"/>
        <pc:sldMkLst>
          <pc:docMk/>
          <pc:sldMk cId="2985669537" sldId="327"/>
        </pc:sldMkLst>
        <pc:spChg chg="mod">
          <ac:chgData name="Tognoli Marco" userId="df9838f0-31e8-4b53-ac85-dcb06fd9d3c9" providerId="ADAL" clId="{22DB432F-4896-42C5-9CC9-8E561C2B275A}" dt="2022-11-23T09:37:04.673" v="13" actId="14100"/>
          <ac:spMkLst>
            <pc:docMk/>
            <pc:sldMk cId="2985669537" sldId="327"/>
            <ac:spMk id="47" creationId="{113CF15A-8F48-404C-98FC-9616AED01CFB}"/>
          </ac:spMkLst>
        </pc:spChg>
      </pc:sldChg>
      <pc:sldChg chg="modSp mod">
        <pc:chgData name="Tognoli Marco" userId="df9838f0-31e8-4b53-ac85-dcb06fd9d3c9" providerId="ADAL" clId="{22DB432F-4896-42C5-9CC9-8E561C2B275A}" dt="2022-11-23T09:43:41.692" v="81" actId="14100"/>
        <pc:sldMkLst>
          <pc:docMk/>
          <pc:sldMk cId="914179283" sldId="1729"/>
        </pc:sldMkLst>
        <pc:spChg chg="mod">
          <ac:chgData name="Tognoli Marco" userId="df9838f0-31e8-4b53-ac85-dcb06fd9d3c9" providerId="ADAL" clId="{22DB432F-4896-42C5-9CC9-8E561C2B275A}" dt="2022-11-23T09:43:36.797" v="74" actId="1076"/>
          <ac:spMkLst>
            <pc:docMk/>
            <pc:sldMk cId="914179283" sldId="1729"/>
            <ac:spMk id="6" creationId="{78761870-AD63-418B-880F-4A2B8744EB7D}"/>
          </ac:spMkLst>
        </pc:spChg>
        <pc:spChg chg="mod">
          <ac:chgData name="Tognoli Marco" userId="df9838f0-31e8-4b53-ac85-dcb06fd9d3c9" providerId="ADAL" clId="{22DB432F-4896-42C5-9CC9-8E561C2B275A}" dt="2022-11-23T09:43:41.692" v="81" actId="14100"/>
          <ac:spMkLst>
            <pc:docMk/>
            <pc:sldMk cId="914179283" sldId="1729"/>
            <ac:spMk id="8" creationId="{1C954699-D6C9-4579-8116-88440607143B}"/>
          </ac:spMkLst>
        </pc:spChg>
        <pc:spChg chg="mod">
          <ac:chgData name="Tognoli Marco" userId="df9838f0-31e8-4b53-ac85-dcb06fd9d3c9" providerId="ADAL" clId="{22DB432F-4896-42C5-9CC9-8E561C2B275A}" dt="2022-11-23T09:43:27.101" v="73" actId="14100"/>
          <ac:spMkLst>
            <pc:docMk/>
            <pc:sldMk cId="914179283" sldId="1729"/>
            <ac:spMk id="9" creationId="{AF9DFAA6-960E-4CB8-8C5D-B8BFCAB0A836}"/>
          </ac:spMkLst>
        </pc:spChg>
      </pc:sldChg>
      <pc:sldChg chg="modSp mod">
        <pc:chgData name="Tognoli Marco" userId="df9838f0-31e8-4b53-ac85-dcb06fd9d3c9" providerId="ADAL" clId="{22DB432F-4896-42C5-9CC9-8E561C2B275A}" dt="2022-11-24T14:23:41.071" v="90" actId="20577"/>
        <pc:sldMkLst>
          <pc:docMk/>
          <pc:sldMk cId="1213443319" sldId="1738"/>
        </pc:sldMkLst>
        <pc:spChg chg="mod">
          <ac:chgData name="Tognoli Marco" userId="df9838f0-31e8-4b53-ac85-dcb06fd9d3c9" providerId="ADAL" clId="{22DB432F-4896-42C5-9CC9-8E561C2B275A}" dt="2022-11-24T14:23:41.071" v="90" actId="20577"/>
          <ac:spMkLst>
            <pc:docMk/>
            <pc:sldMk cId="1213443319" sldId="1738"/>
            <ac:spMk id="52" creationId="{996375D0-E632-4A14-907A-724A64BD5591}"/>
          </ac:spMkLst>
        </pc:spChg>
      </pc:sldChg>
      <pc:sldChg chg="addSp delSp modSp add mod">
        <pc:chgData name="Tognoli Marco" userId="df9838f0-31e8-4b53-ac85-dcb06fd9d3c9" providerId="ADAL" clId="{22DB432F-4896-42C5-9CC9-8E561C2B275A}" dt="2022-11-23T09:42:53.531" v="46" actId="20577"/>
        <pc:sldMkLst>
          <pc:docMk/>
          <pc:sldMk cId="1722878384" sldId="1744"/>
        </pc:sldMkLst>
        <pc:spChg chg="mod">
          <ac:chgData name="Tognoli Marco" userId="df9838f0-31e8-4b53-ac85-dcb06fd9d3c9" providerId="ADAL" clId="{22DB432F-4896-42C5-9CC9-8E561C2B275A}" dt="2022-11-23T09:37:19.319" v="16"/>
          <ac:spMkLst>
            <pc:docMk/>
            <pc:sldMk cId="1722878384" sldId="1744"/>
            <ac:spMk id="3" creationId="{00000000-0000-0000-0000-000000000000}"/>
          </ac:spMkLst>
        </pc:spChg>
        <pc:spChg chg="mod">
          <ac:chgData name="Tognoli Marco" userId="df9838f0-31e8-4b53-ac85-dcb06fd9d3c9" providerId="ADAL" clId="{22DB432F-4896-42C5-9CC9-8E561C2B275A}" dt="2022-11-23T09:42:49.847" v="42" actId="20577"/>
          <ac:spMkLst>
            <pc:docMk/>
            <pc:sldMk cId="1722878384" sldId="1744"/>
            <ac:spMk id="21" creationId="{50D5F133-34AE-48EC-9A86-AC30EB592ABA}"/>
          </ac:spMkLst>
        </pc:spChg>
        <pc:spChg chg="mod">
          <ac:chgData name="Tognoli Marco" userId="df9838f0-31e8-4b53-ac85-dcb06fd9d3c9" providerId="ADAL" clId="{22DB432F-4896-42C5-9CC9-8E561C2B275A}" dt="2022-11-23T09:42:53.531" v="46" actId="20577"/>
          <ac:spMkLst>
            <pc:docMk/>
            <pc:sldMk cId="1722878384" sldId="1744"/>
            <ac:spMk id="32" creationId="{23320757-3DDC-4043-ABB6-DC22A5F13679}"/>
          </ac:spMkLst>
        </pc:spChg>
        <pc:spChg chg="del">
          <ac:chgData name="Tognoli Marco" userId="df9838f0-31e8-4b53-ac85-dcb06fd9d3c9" providerId="ADAL" clId="{22DB432F-4896-42C5-9CC9-8E561C2B275A}" dt="2022-11-23T09:37:11.048" v="14" actId="478"/>
          <ac:spMkLst>
            <pc:docMk/>
            <pc:sldMk cId="1722878384" sldId="1744"/>
            <ac:spMk id="47" creationId="{113CF15A-8F48-404C-98FC-9616AED01CFB}"/>
          </ac:spMkLst>
        </pc:spChg>
        <pc:spChg chg="add mod">
          <ac:chgData name="Tognoli Marco" userId="df9838f0-31e8-4b53-ac85-dcb06fd9d3c9" providerId="ADAL" clId="{22DB432F-4896-42C5-9CC9-8E561C2B275A}" dt="2022-11-23T09:37:11.557" v="15"/>
          <ac:spMkLst>
            <pc:docMk/>
            <pc:sldMk cId="1722878384" sldId="1744"/>
            <ac:spMk id="49" creationId="{601BB230-5A08-4866-88F7-7E8BF7D41A1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FAA14-B31B-409A-BFA7-42403083CBBA}" type="datetimeFigureOut">
              <a:rPr lang="it-IT" smtClean="0"/>
              <a:pPr/>
              <a:t>24/11/2022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69A590-9611-4095-AFA4-C8A89EC320B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1806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40967-8F90-42F4-A5D4-3F0D1107415F}" type="datetimeFigureOut">
              <a:rPr lang="it-IT" smtClean="0"/>
              <a:pPr/>
              <a:t>24/11/2022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1D6860-D1E6-4ADA-9127-34ACE4EA3D7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250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184150" y="347663"/>
            <a:ext cx="7404100" cy="4165600"/>
          </a:xfrm>
        </p:spPr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067A1-CD86-2B4E-BCC7-6CC65BB0D6CE}" type="slidenum">
              <a:rPr lang="it-IT">
                <a:solidFill>
                  <a:srgbClr val="000000"/>
                </a:solidFill>
              </a:rPr>
              <a:pPr/>
              <a:t>1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6105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62238" y="509588"/>
            <a:ext cx="4533900" cy="2551112"/>
          </a:xfrm>
          <a:ln/>
        </p:spPr>
      </p:sp>
      <p:sp>
        <p:nvSpPr>
          <p:cNvPr id="1136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1136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36CAD0-E5BA-4E00-B129-1172046545FC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3463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RUOLI E RESPONSABILITA’ NELLA GESTIONE DEL PROCESSO</a:t>
            </a:r>
            <a:r>
              <a:rPr lang="it-IT" baseline="0" dirty="0"/>
              <a:t> DI FEEDBACK di ESECUZIONE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200" b="1" dirty="0">
                <a:solidFill>
                  <a:srgbClr val="CA0538"/>
                </a:solidFill>
                <a:latin typeface="EniTabReg" panose="02000506030000020004" pitchFamily="50" charset="0"/>
              </a:rPr>
              <a:t>Unità ricevente</a:t>
            </a:r>
            <a:r>
              <a:rPr lang="it-IT" sz="1200" b="0" dirty="0">
                <a:solidFill>
                  <a:schemeClr val="tx1"/>
                </a:solidFill>
                <a:latin typeface="EniTabReg" panose="02000506030000020004" pitchFamily="50" charset="0"/>
              </a:rPr>
              <a:t>:</a:t>
            </a:r>
            <a:r>
              <a:rPr lang="it-IT" sz="1200" dirty="0">
                <a:latin typeface="EniTabReg" panose="02000506030000020004" pitchFamily="50" charset="0"/>
              </a:rPr>
              <a:t> unità aziendale che riceve i beni ovvero lavori/servizi. È responsabilità dell’unità ricevente: effettuare il controllo tecnico-operativo dei beni ricevuti, dei materiali posti in opera e dei servizi/lavori ricevuti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200" b="1" dirty="0">
                <a:solidFill>
                  <a:srgbClr val="CA0538"/>
                </a:solidFill>
                <a:latin typeface="EniTabReg" panose="02000506030000020004" pitchFamily="50" charset="0"/>
              </a:rPr>
              <a:t>Unità utilizzatrice:</a:t>
            </a:r>
            <a:r>
              <a:rPr lang="it-IT" sz="1200" b="1" baseline="0" dirty="0">
                <a:solidFill>
                  <a:srgbClr val="CA0538"/>
                </a:solidFill>
                <a:latin typeface="EniTabReg" panose="02000506030000020004" pitchFamily="50" charset="0"/>
              </a:rPr>
              <a:t> </a:t>
            </a:r>
            <a:r>
              <a:rPr lang="it-IT" sz="1200" dirty="0">
                <a:latin typeface="EniTabReg" panose="02000506030000020004" pitchFamily="50" charset="0"/>
              </a:rPr>
              <a:t>redige il feedback di valutazione della performance del fornitore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200" b="1" dirty="0">
                <a:solidFill>
                  <a:srgbClr val="CA0538"/>
                </a:solidFill>
                <a:latin typeface="EniTabReg" panose="02000506030000020004" pitchFamily="50" charset="0"/>
              </a:rPr>
              <a:t>Unità gestore:</a:t>
            </a:r>
            <a:r>
              <a:rPr lang="it-IT" sz="1200" b="1" baseline="0" dirty="0">
                <a:solidFill>
                  <a:srgbClr val="CA0538"/>
                </a:solidFill>
                <a:latin typeface="EniTabReg" panose="02000506030000020004" pitchFamily="50" charset="0"/>
              </a:rPr>
              <a:t> </a:t>
            </a:r>
            <a:r>
              <a:rPr lang="it-IT" sz="1200" dirty="0">
                <a:latin typeface="EniTabReg" panose="02000506030000020004" pitchFamily="50" charset="0"/>
              </a:rPr>
              <a:t>cura la ricezione di notifiche delle unità utilizzatrici riguardanti eventuali anomalie rilevate durante l’esecuzione del contratto, anche ai fini dell’emissione del feedback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200" b="1" dirty="0">
                <a:solidFill>
                  <a:srgbClr val="CA0538"/>
                </a:solidFill>
                <a:latin typeface="EniTabReg" panose="02000506030000020004" pitchFamily="50" charset="0"/>
              </a:rPr>
              <a:t>Referente HSE:</a:t>
            </a:r>
            <a:r>
              <a:rPr lang="it-IT" sz="1200" b="1" baseline="0" dirty="0">
                <a:solidFill>
                  <a:srgbClr val="CA0538"/>
                </a:solidFill>
                <a:latin typeface="EniTabReg" panose="02000506030000020004" pitchFamily="50" charset="0"/>
              </a:rPr>
              <a:t> </a:t>
            </a:r>
            <a:r>
              <a:rPr lang="it-IT" sz="1200" dirty="0">
                <a:latin typeface="EniTabReg" panose="02000506030000020004" pitchFamily="50" charset="0"/>
              </a:rPr>
              <a:t>monitora e valuta il fornitore sugli aspetti HSE e compila le domande presenti nella sezione HSE del modulo di feedback di esecuzione(*), rileva e segnala al gestore del contratto eventuali gravi inadempimenti o illeciti rilevati in ambito HSE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>
                <a:latin typeface="EniTabReg" panose="02000506030000020004" pitchFamily="50" charset="0"/>
                <a:ea typeface="Verdana" pitchFamily="34" charset="0"/>
                <a:cs typeface="Verdana" pitchFamily="34" charset="0"/>
              </a:rPr>
              <a:t>(*) In caso di Gruppi Merce con criticità HSE </a:t>
            </a:r>
            <a:r>
              <a:rPr lang="it-IT" b="1" dirty="0">
                <a:solidFill>
                  <a:srgbClr val="CA0538"/>
                </a:solidFill>
                <a:latin typeface="EniTabReg" panose="02000506030000020004" pitchFamily="50" charset="0"/>
                <a:ea typeface="Verdana" pitchFamily="34" charset="0"/>
                <a:cs typeface="Verdana" pitchFamily="34" charset="0"/>
              </a:rPr>
              <a:t>alta</a:t>
            </a:r>
            <a:r>
              <a:rPr lang="it-IT" dirty="0">
                <a:latin typeface="EniTabReg" panose="02000506030000020004" pitchFamily="50" charset="0"/>
                <a:ea typeface="Verdana" pitchFamily="34" charset="0"/>
                <a:cs typeface="Verdana" pitchFamily="34" charset="0"/>
              </a:rPr>
              <a:t> o </a:t>
            </a:r>
            <a:r>
              <a:rPr lang="en-US" b="1" dirty="0">
                <a:solidFill>
                  <a:srgbClr val="CA0538"/>
                </a:solidFill>
                <a:latin typeface="EniTabReg" panose="02000506030000020004" pitchFamily="50" charset="0"/>
                <a:ea typeface="Verdana" pitchFamily="34" charset="0"/>
                <a:cs typeface="Verdana" pitchFamily="34" charset="0"/>
              </a:rPr>
              <a:t>significativa</a:t>
            </a:r>
            <a:r>
              <a:rPr lang="en-US" dirty="0">
                <a:latin typeface="EniTabReg" panose="02000506030000020004" pitchFamily="50" charset="0"/>
                <a:ea typeface="Verdana" pitchFamily="34" charset="0"/>
                <a:cs typeface="Verdana" pitchFamily="34" charset="0"/>
              </a:rPr>
              <a:t> (A o B)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dirty="0">
              <a:latin typeface="EniTabReg" panose="02000506030000020004" pitchFamily="50" charset="0"/>
              <a:ea typeface="Verdan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sz="1200" noProof="0" dirty="0">
                <a:latin typeface="EniTabReg" panose="02000506030000020004" pitchFamily="50" charset="0"/>
                <a:ea typeface="Verdana" pitchFamily="34" charset="0"/>
              </a:rPr>
              <a:t>Fonti</a:t>
            </a:r>
            <a:r>
              <a:rPr lang="en-US" sz="1200" dirty="0">
                <a:latin typeface="EniTabReg" panose="02000506030000020004" pitchFamily="50" charset="0"/>
                <a:ea typeface="Verdana" pitchFamily="34" charset="0"/>
              </a:rPr>
              <a:t>:</a:t>
            </a:r>
          </a:p>
          <a:p>
            <a:r>
              <a:rPr lang="it-IT" dirty="0">
                <a:latin typeface="EniTabReg" panose="02000506030000020004" pitchFamily="50" charset="0"/>
              </a:rPr>
              <a:t>Procedura: </a:t>
            </a:r>
            <a:r>
              <a:rPr lang="it-IT" i="1" dirty="0">
                <a:latin typeface="EniTabReg" panose="02000506030000020004" pitchFamily="50" charset="0"/>
              </a:rPr>
              <a:t>Gestione dei contratti post-assegnazione </a:t>
            </a:r>
            <a:r>
              <a:rPr lang="it-IT" dirty="0">
                <a:latin typeface="EniTabReg" panose="02000506030000020004" pitchFamily="50" charset="0"/>
              </a:rPr>
              <a:t>- pro </a:t>
            </a:r>
            <a:r>
              <a:rPr lang="it-IT" dirty="0" err="1">
                <a:latin typeface="EniTabReg" panose="02000506030000020004" pitchFamily="50" charset="0"/>
              </a:rPr>
              <a:t>pr</a:t>
            </a:r>
            <a:r>
              <a:rPr lang="it-IT" dirty="0">
                <a:latin typeface="EniTabReg" panose="02000506030000020004" pitchFamily="50" charset="0"/>
              </a:rPr>
              <a:t> 001 </a:t>
            </a:r>
            <a:r>
              <a:rPr lang="it-IT" dirty="0" err="1">
                <a:latin typeface="EniTabReg" panose="02000506030000020004" pitchFamily="50" charset="0"/>
              </a:rPr>
              <a:t>eni</a:t>
            </a:r>
            <a:r>
              <a:rPr lang="it-IT" dirty="0">
                <a:latin typeface="EniTabReg" panose="02000506030000020004" pitchFamily="50" charset="0"/>
              </a:rPr>
              <a:t> spa r04</a:t>
            </a:r>
          </a:p>
          <a:p>
            <a:r>
              <a:rPr lang="it-IT" dirty="0">
                <a:latin typeface="EniTabReg" panose="02000506030000020004" pitchFamily="50" charset="0"/>
              </a:rPr>
              <a:t>Procedura: </a:t>
            </a:r>
            <a:r>
              <a:rPr lang="it-IT" i="1" dirty="0">
                <a:latin typeface="EniTabReg" panose="02000506030000020004" pitchFamily="50" charset="0"/>
              </a:rPr>
              <a:t>Valutazione delle performance dei fornitori e Vendor Rating</a:t>
            </a:r>
            <a:r>
              <a:rPr lang="it-IT" dirty="0">
                <a:latin typeface="EniTabReg" panose="02000506030000020004" pitchFamily="50" charset="0"/>
              </a:rPr>
              <a:t> - pro </a:t>
            </a:r>
            <a:r>
              <a:rPr lang="it-IT" dirty="0" err="1">
                <a:latin typeface="EniTabReg" panose="02000506030000020004" pitchFamily="50" charset="0"/>
              </a:rPr>
              <a:t>pr</a:t>
            </a:r>
            <a:r>
              <a:rPr lang="it-IT" dirty="0">
                <a:latin typeface="EniTabReg" panose="02000506030000020004" pitchFamily="50" charset="0"/>
              </a:rPr>
              <a:t> 011 </a:t>
            </a:r>
            <a:r>
              <a:rPr lang="it-IT" dirty="0" err="1">
                <a:latin typeface="EniTabReg" panose="02000506030000020004" pitchFamily="50" charset="0"/>
              </a:rPr>
              <a:t>eni</a:t>
            </a:r>
            <a:r>
              <a:rPr lang="it-IT" dirty="0">
                <a:latin typeface="EniTabReg" panose="02000506030000020004" pitchFamily="50" charset="0"/>
              </a:rPr>
              <a:t> spa r02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it-IT" sz="1200" dirty="0">
              <a:latin typeface="EniTabReg" panose="02000506030000020004" pitchFamily="5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it-IT" sz="1200" dirty="0">
              <a:latin typeface="EniTabReg" panose="02000506030000020004" pitchFamily="50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it-IT" sz="1200" dirty="0">
              <a:latin typeface="EniTabReg" panose="02000506030000020004" pitchFamily="50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it-IT" sz="1200" dirty="0">
              <a:latin typeface="EniTabReg" panose="02000506030000020004" pitchFamily="50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it-IT" sz="1200" dirty="0">
              <a:latin typeface="EniTabReg" panose="02000506030000020004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D6860-D1E6-4ADA-9127-34ACE4EA3D7C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6542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i="1" dirty="0"/>
              <a:t>*</a:t>
            </a:r>
            <a:r>
              <a:rPr lang="it-IT" sz="1200" i="1" dirty="0">
                <a:latin typeface="EniTabReg" panose="02000506030000020004"/>
              </a:rPr>
              <a:t>Domande in linea con il modello di valutazione HSE. Il modello restituisce una valutazione su scala 1-5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D6860-D1E6-4ADA-9127-34ACE4EA3D7C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406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D6860-D1E6-4ADA-9127-34ACE4EA3D7C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8253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5" t="2260" r="58780" b="7337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olo 1"/>
          <p:cNvSpPr>
            <a:spLocks noGrp="1"/>
          </p:cNvSpPr>
          <p:nvPr>
            <p:ph type="ctrTitle"/>
          </p:nvPr>
        </p:nvSpPr>
        <p:spPr>
          <a:xfrm>
            <a:off x="613037" y="4244083"/>
            <a:ext cx="9144000" cy="514350"/>
          </a:xfrm>
        </p:spPr>
        <p:txBody>
          <a:bodyPr anchor="b">
            <a:normAutofit/>
          </a:bodyPr>
          <a:lstStyle>
            <a:lvl1pPr algn="l">
              <a:defRPr sz="3200" b="1" i="0"/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9" name="Sottotitolo 2"/>
          <p:cNvSpPr>
            <a:spLocks noGrp="1"/>
          </p:cNvSpPr>
          <p:nvPr>
            <p:ph type="subTitle" idx="1"/>
          </p:nvPr>
        </p:nvSpPr>
        <p:spPr>
          <a:xfrm>
            <a:off x="613037" y="6130895"/>
            <a:ext cx="9144000" cy="54541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0"/>
          </p:nvPr>
        </p:nvSpPr>
        <p:spPr>
          <a:xfrm>
            <a:off x="613037" y="5207333"/>
            <a:ext cx="9144000" cy="4746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 b="1" i="0"/>
            </a:lvl1pPr>
            <a:lvl2pPr marL="457188" indent="0">
              <a:buFontTx/>
              <a:buNone/>
              <a:defRPr sz="2000" b="1" i="0"/>
            </a:lvl2pPr>
            <a:lvl3pPr marL="914377" indent="0">
              <a:buFontTx/>
              <a:buNone/>
              <a:defRPr sz="2000" b="1" i="0"/>
            </a:lvl3pPr>
            <a:lvl4pPr marL="1371566" indent="0">
              <a:buFontTx/>
              <a:buNone/>
              <a:defRPr sz="2000" b="1" i="0"/>
            </a:lvl4pPr>
            <a:lvl5pPr marL="1828755" indent="0">
              <a:buFontTx/>
              <a:buNone/>
              <a:defRPr sz="2000" b="1" i="0"/>
            </a:lvl5pPr>
          </a:lstStyle>
          <a:p>
            <a:pPr lvl="0"/>
            <a:r>
              <a:rPr lang="it-IT" dirty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11162453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proget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ED67F-382A-4737-AF1C-676A922EA1CA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209955" cy="68580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21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21 w 10000"/>
              <a:gd name="connsiteY4" fmla="*/ 0 h 10000"/>
              <a:gd name="connsiteX0" fmla="*/ 2 w 10002"/>
              <a:gd name="connsiteY0" fmla="*/ 0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0 h 10000"/>
              <a:gd name="connsiteX0" fmla="*/ 2 w 10002"/>
              <a:gd name="connsiteY0" fmla="*/ 0 h 10038"/>
              <a:gd name="connsiteX1" fmla="*/ 10002 w 10002"/>
              <a:gd name="connsiteY1" fmla="*/ 0 h 10038"/>
              <a:gd name="connsiteX2" fmla="*/ 7814 w 10002"/>
              <a:gd name="connsiteY2" fmla="*/ 10038 h 10038"/>
              <a:gd name="connsiteX3" fmla="*/ 2 w 10002"/>
              <a:gd name="connsiteY3" fmla="*/ 10000 h 10038"/>
              <a:gd name="connsiteX4" fmla="*/ 2 w 10002"/>
              <a:gd name="connsiteY4" fmla="*/ 0 h 10038"/>
              <a:gd name="connsiteX0" fmla="*/ 2 w 10002"/>
              <a:gd name="connsiteY0" fmla="*/ 0 h 10038"/>
              <a:gd name="connsiteX1" fmla="*/ 10002 w 10002"/>
              <a:gd name="connsiteY1" fmla="*/ 0 h 10038"/>
              <a:gd name="connsiteX2" fmla="*/ 7814 w 10002"/>
              <a:gd name="connsiteY2" fmla="*/ 10038 h 10038"/>
              <a:gd name="connsiteX3" fmla="*/ 2 w 10002"/>
              <a:gd name="connsiteY3" fmla="*/ 10000 h 10038"/>
              <a:gd name="connsiteX4" fmla="*/ 2 w 10002"/>
              <a:gd name="connsiteY4" fmla="*/ 0 h 10038"/>
              <a:gd name="connsiteX0" fmla="*/ 2 w 10002"/>
              <a:gd name="connsiteY0" fmla="*/ 0 h 10000"/>
              <a:gd name="connsiteX1" fmla="*/ 10002 w 10002"/>
              <a:gd name="connsiteY1" fmla="*/ 0 h 10000"/>
              <a:gd name="connsiteX2" fmla="*/ 7751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2" h="10000">
                <a:moveTo>
                  <a:pt x="2" y="0"/>
                </a:moveTo>
                <a:lnTo>
                  <a:pt x="10002" y="0"/>
                </a:lnTo>
                <a:lnTo>
                  <a:pt x="7751" y="10000"/>
                </a:lnTo>
                <a:lnTo>
                  <a:pt x="2" y="10000"/>
                </a:lnTo>
                <a:cubicBezTo>
                  <a:pt x="9" y="6667"/>
                  <a:pt x="-5" y="3333"/>
                  <a:pt x="2" y="0"/>
                </a:cubicBezTo>
                <a:close/>
              </a:path>
            </a:pathLst>
          </a:custGeom>
          <a:solidFill>
            <a:srgbClr val="FFD500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251600" y="1555200"/>
            <a:ext cx="3682800" cy="3682800"/>
          </a:xfrm>
          <a:prstGeom prst="ellipse">
            <a:avLst/>
          </a:prstGeom>
          <a:solidFill>
            <a:srgbClr val="C6C6C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it-IT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0" y="4672800"/>
            <a:ext cx="3600000" cy="1080000"/>
          </a:xfrm>
          <a:solidFill>
            <a:schemeClr val="tx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44000" tIns="108000" rIns="144000" bIns="108000" rtlCol="0" anchor="ctr">
            <a:normAutofit/>
          </a:bodyPr>
          <a:lstStyle>
            <a:lvl1pPr algn="l">
              <a:defRPr lang="it-IT" sz="2600" b="1" i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914400"/>
            <a:r>
              <a:rPr lang="it-IT" dirty="0"/>
              <a:t>Fare clic per modificare lo stile del titolo</a:t>
            </a:r>
          </a:p>
        </p:txBody>
      </p:sp>
      <p:sp>
        <p:nvSpPr>
          <p:cNvPr id="8" name="Segnaposto tabella 7"/>
          <p:cNvSpPr>
            <a:spLocks noGrp="1"/>
          </p:cNvSpPr>
          <p:nvPr>
            <p:ph type="tbl" sz="quarter" idx="15"/>
          </p:nvPr>
        </p:nvSpPr>
        <p:spPr>
          <a:xfrm>
            <a:off x="8138156" y="522513"/>
            <a:ext cx="3409410" cy="3826800"/>
          </a:xfrm>
        </p:spPr>
        <p:txBody>
          <a:bodyPr anchor="ctr" anchorCtr="0">
            <a:normAutofit/>
          </a:bodyPr>
          <a:lstStyle>
            <a:lvl1pPr>
              <a:defRPr sz="1300">
                <a:latin typeface="Calibri" panose="020F05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12" name="Segnaposto grafico 11"/>
          <p:cNvSpPr>
            <a:spLocks noGrp="1"/>
          </p:cNvSpPr>
          <p:nvPr>
            <p:ph type="chart" sz="quarter" idx="16"/>
          </p:nvPr>
        </p:nvSpPr>
        <p:spPr>
          <a:xfrm>
            <a:off x="8138156" y="5224645"/>
            <a:ext cx="3409409" cy="763587"/>
          </a:xfrm>
        </p:spPr>
        <p:txBody>
          <a:bodyPr anchor="ctr" anchorCtr="0">
            <a:normAutofit/>
          </a:bodyPr>
          <a:lstStyle>
            <a:lvl1pPr>
              <a:defRPr sz="1300">
                <a:latin typeface="Calibri" panose="020F0502020204030204" pitchFamily="34" charset="0"/>
              </a:defRPr>
            </a:lvl1pPr>
          </a:lstStyle>
          <a:p>
            <a:endParaRPr lang="it-IT"/>
          </a:p>
        </p:txBody>
      </p:sp>
      <p:sp>
        <p:nvSpPr>
          <p:cNvPr id="14" name="Segnaposto tabella 13"/>
          <p:cNvSpPr>
            <a:spLocks noGrp="1"/>
          </p:cNvSpPr>
          <p:nvPr>
            <p:ph type="tbl" sz="quarter" idx="17"/>
          </p:nvPr>
        </p:nvSpPr>
        <p:spPr>
          <a:xfrm>
            <a:off x="8138835" y="4506688"/>
            <a:ext cx="3409409" cy="557213"/>
          </a:xfrm>
        </p:spPr>
        <p:txBody>
          <a:bodyPr anchor="ctr" anchorCtr="0">
            <a:normAutofit/>
          </a:bodyPr>
          <a:lstStyle>
            <a:lvl1pPr>
              <a:defRPr sz="1300">
                <a:latin typeface="Calibri" panose="020F0502020204030204" pitchFamily="34" charset="0"/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53380027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titolo">
    <p:bg>
      <p:bgPr>
        <a:solidFill>
          <a:srgbClr val="D9D9D9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itolo 1"/>
          <p:cNvSpPr>
            <a:spLocks noGrp="1"/>
          </p:cNvSpPr>
          <p:nvPr>
            <p:ph type="title"/>
          </p:nvPr>
        </p:nvSpPr>
        <p:spPr>
          <a:xfrm>
            <a:off x="641246" y="173479"/>
            <a:ext cx="10166092" cy="778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 b="1" i="0"/>
            </a:lvl1pPr>
          </a:lstStyle>
          <a:p>
            <a:r>
              <a:rPr lang="it-IT" dirty="0"/>
              <a:t>Fare clic per modificare stile</a:t>
            </a:r>
          </a:p>
        </p:txBody>
      </p:sp>
      <p:cxnSp>
        <p:nvCxnSpPr>
          <p:cNvPr id="4" name="Connettore 1 3"/>
          <p:cNvCxnSpPr/>
          <p:nvPr userDrawn="1"/>
        </p:nvCxnSpPr>
        <p:spPr>
          <a:xfrm>
            <a:off x="0" y="823674"/>
            <a:ext cx="6003131" cy="6389"/>
          </a:xfrm>
          <a:prstGeom prst="line">
            <a:avLst/>
          </a:prstGeom>
          <a:ln>
            <a:solidFill>
              <a:srgbClr val="FBCF3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egnaposto testo 11"/>
          <p:cNvSpPr>
            <a:spLocks noGrp="1"/>
          </p:cNvSpPr>
          <p:nvPr>
            <p:ph type="body" sz="quarter" idx="10"/>
          </p:nvPr>
        </p:nvSpPr>
        <p:spPr>
          <a:xfrm>
            <a:off x="640799" y="1123200"/>
            <a:ext cx="3096000" cy="727200"/>
          </a:xfrm>
          <a:solidFill>
            <a:srgbClr val="E3E3E3"/>
          </a:solidFill>
          <a:effectLst>
            <a:outerShdw dist="101600" dir="8100000" algn="ctr" rotWithShape="0">
              <a:srgbClr val="CA0538"/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endParaRPr lang="it-IT" dirty="0"/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11"/>
          </p:nvPr>
        </p:nvSpPr>
        <p:spPr>
          <a:xfrm>
            <a:off x="4460400" y="1123200"/>
            <a:ext cx="3096000" cy="727200"/>
          </a:xfrm>
          <a:solidFill>
            <a:srgbClr val="E3E3E3"/>
          </a:solidFill>
          <a:effectLst>
            <a:outerShdw dist="101600" dir="8100000" algn="ctr" rotWithShape="0">
              <a:srgbClr val="FFD500"/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endParaRPr lang="it-IT" dirty="0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2"/>
          </p:nvPr>
        </p:nvSpPr>
        <p:spPr>
          <a:xfrm>
            <a:off x="8276400" y="1123200"/>
            <a:ext cx="3096000" cy="727200"/>
          </a:xfrm>
          <a:solidFill>
            <a:srgbClr val="E3E3E3"/>
          </a:solidFill>
          <a:effectLst>
            <a:outerShdw dist="101600" dir="8100000" algn="ctr" rotWithShape="0">
              <a:srgbClr val="FF9900"/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endParaRPr lang="it-IT" dirty="0"/>
          </a:p>
        </p:txBody>
      </p:sp>
      <p:cxnSp>
        <p:nvCxnSpPr>
          <p:cNvPr id="18" name="Connettore 1 13"/>
          <p:cNvCxnSpPr/>
          <p:nvPr userDrawn="1"/>
        </p:nvCxnSpPr>
        <p:spPr>
          <a:xfrm>
            <a:off x="4070685" y="1131070"/>
            <a:ext cx="0" cy="24840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13"/>
          <p:cNvCxnSpPr/>
          <p:nvPr userDrawn="1"/>
        </p:nvCxnSpPr>
        <p:spPr>
          <a:xfrm>
            <a:off x="7880684" y="1130400"/>
            <a:ext cx="0" cy="24840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egnaposto testo 31"/>
          <p:cNvSpPr>
            <a:spLocks noGrp="1"/>
          </p:cNvSpPr>
          <p:nvPr>
            <p:ph type="body" sz="quarter" idx="16"/>
          </p:nvPr>
        </p:nvSpPr>
        <p:spPr>
          <a:xfrm>
            <a:off x="1389600" y="5407200"/>
            <a:ext cx="9486000" cy="730800"/>
          </a:xfrm>
          <a:solidFill>
            <a:srgbClr val="E3E3E3"/>
          </a:solidFill>
          <a:effectLst>
            <a:outerShdw dist="101600" dir="8100000" algn="ctr" rotWithShape="0">
              <a:srgbClr val="FFD500"/>
            </a:outerShdw>
          </a:effectLst>
        </p:spPr>
        <p:txBody>
          <a:bodyPr anchor="ctr">
            <a:normAutofit/>
          </a:bodyPr>
          <a:lstStyle>
            <a:lvl1pPr algn="ctr">
              <a:buNone/>
              <a:defRPr sz="1600" b="1" i="0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endParaRPr lang="it-IT" dirty="0"/>
          </a:p>
        </p:txBody>
      </p:sp>
      <p:sp>
        <p:nvSpPr>
          <p:cNvPr id="20" name="Segnaposto testo 19"/>
          <p:cNvSpPr>
            <a:spLocks noGrp="1"/>
          </p:cNvSpPr>
          <p:nvPr>
            <p:ph type="body" sz="quarter" idx="17"/>
          </p:nvPr>
        </p:nvSpPr>
        <p:spPr>
          <a:xfrm>
            <a:off x="640800" y="2209575"/>
            <a:ext cx="3155950" cy="2720975"/>
          </a:xfrm>
        </p:spPr>
        <p:txBody>
          <a:bodyPr/>
          <a:lstStyle>
            <a:lvl1pPr>
              <a:buClr>
                <a:srgbClr val="FFD500"/>
              </a:buClr>
              <a:buFont typeface="Wingdings" pitchFamily="2" charset="2"/>
              <a:buChar char="§"/>
              <a:defRPr sz="1600" i="0">
                <a:solidFill>
                  <a:schemeClr val="tx1"/>
                </a:solidFill>
              </a:defRPr>
            </a:lvl1pPr>
            <a:lvl2pPr>
              <a:buClr>
                <a:srgbClr val="E3E3E3"/>
              </a:buClr>
              <a:buFont typeface="Wingdings" pitchFamily="2" charset="2"/>
              <a:buChar char="§"/>
              <a:defRPr sz="1400" i="0"/>
            </a:lvl2pPr>
            <a:lvl3pPr>
              <a:buFont typeface="Wingdings" pitchFamily="2" charset="2"/>
              <a:buChar char="§"/>
              <a:defRPr sz="1200" i="0"/>
            </a:lvl3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  <p:sp>
        <p:nvSpPr>
          <p:cNvPr id="21" name="Segnaposto testo 19"/>
          <p:cNvSpPr>
            <a:spLocks noGrp="1"/>
          </p:cNvSpPr>
          <p:nvPr>
            <p:ph type="body" sz="quarter" idx="18"/>
          </p:nvPr>
        </p:nvSpPr>
        <p:spPr>
          <a:xfrm>
            <a:off x="4460400" y="2242232"/>
            <a:ext cx="3155950" cy="2720975"/>
          </a:xfrm>
        </p:spPr>
        <p:txBody>
          <a:bodyPr/>
          <a:lstStyle>
            <a:lvl1pPr>
              <a:buClr>
                <a:srgbClr val="FFD500"/>
              </a:buClr>
              <a:buFont typeface="Wingdings" pitchFamily="2" charset="2"/>
              <a:buChar char="§"/>
              <a:defRPr sz="1600" i="0">
                <a:solidFill>
                  <a:schemeClr val="tx1"/>
                </a:solidFill>
              </a:defRPr>
            </a:lvl1pPr>
            <a:lvl2pPr>
              <a:buClr>
                <a:srgbClr val="E3E3E3"/>
              </a:buClr>
              <a:buFont typeface="Wingdings" pitchFamily="2" charset="2"/>
              <a:buChar char="§"/>
              <a:defRPr sz="1400" i="0"/>
            </a:lvl2pPr>
            <a:lvl3pPr>
              <a:buFont typeface="Wingdings" pitchFamily="2" charset="2"/>
              <a:buChar char="§"/>
              <a:defRPr sz="1200" i="0"/>
            </a:lvl3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  <p:sp>
        <p:nvSpPr>
          <p:cNvPr id="22" name="Segnaposto testo 19"/>
          <p:cNvSpPr>
            <a:spLocks noGrp="1"/>
          </p:cNvSpPr>
          <p:nvPr>
            <p:ph type="body" sz="quarter" idx="19"/>
          </p:nvPr>
        </p:nvSpPr>
        <p:spPr>
          <a:xfrm>
            <a:off x="8276400" y="2264004"/>
            <a:ext cx="3155950" cy="2720975"/>
          </a:xfrm>
        </p:spPr>
        <p:txBody>
          <a:bodyPr/>
          <a:lstStyle>
            <a:lvl1pPr>
              <a:buClr>
                <a:srgbClr val="FFD500"/>
              </a:buClr>
              <a:buFont typeface="Wingdings" pitchFamily="2" charset="2"/>
              <a:buChar char="§"/>
              <a:defRPr sz="1600" i="0">
                <a:solidFill>
                  <a:schemeClr val="tx1"/>
                </a:solidFill>
              </a:defRPr>
            </a:lvl1pPr>
            <a:lvl2pPr>
              <a:buClr>
                <a:srgbClr val="E3E3E3"/>
              </a:buClr>
              <a:buFont typeface="Wingdings" pitchFamily="2" charset="2"/>
              <a:buChar char="§"/>
              <a:defRPr sz="1400" i="0"/>
            </a:lvl2pPr>
            <a:lvl3pPr>
              <a:buFont typeface="Wingdings" pitchFamily="2" charset="2"/>
              <a:buChar char="§"/>
              <a:defRPr sz="1200" i="0"/>
            </a:lvl3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  <p:sp>
        <p:nvSpPr>
          <p:cNvPr id="15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0" y="6346622"/>
            <a:ext cx="616226" cy="332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20"/>
          </p:nvPr>
        </p:nvSpPr>
        <p:spPr>
          <a:xfrm>
            <a:off x="7350980" y="6297480"/>
            <a:ext cx="4184528" cy="365125"/>
          </a:xfrm>
        </p:spPr>
        <p:txBody>
          <a:bodyPr/>
          <a:lstStyle/>
          <a:p>
            <a:r>
              <a:rPr lang="it-IT"/>
              <a:t>nome società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62063556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7" name="Segnaposto contenuto 2"/>
          <p:cNvSpPr>
            <a:spLocks noGrp="1"/>
          </p:cNvSpPr>
          <p:nvPr>
            <p:ph idx="1"/>
          </p:nvPr>
        </p:nvSpPr>
        <p:spPr>
          <a:xfrm>
            <a:off x="625231" y="1125538"/>
            <a:ext cx="10941538" cy="40386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AF5F5-6576-42F5-81F6-6E72D7F2762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0335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stondatur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egnaposto titolo 1"/>
          <p:cNvSpPr>
            <a:spLocks noGrp="1"/>
          </p:cNvSpPr>
          <p:nvPr>
            <p:ph type="title"/>
          </p:nvPr>
        </p:nvSpPr>
        <p:spPr>
          <a:xfrm>
            <a:off x="641245" y="173479"/>
            <a:ext cx="10122550" cy="778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 b="1" i="0"/>
            </a:lvl1pPr>
          </a:lstStyle>
          <a:p>
            <a:r>
              <a:rPr lang="it-IT" dirty="0"/>
              <a:t>Fare clic per modificare stile</a:t>
            </a:r>
          </a:p>
        </p:txBody>
      </p:sp>
      <p:cxnSp>
        <p:nvCxnSpPr>
          <p:cNvPr id="4" name="Connettore 1 3"/>
          <p:cNvCxnSpPr/>
          <p:nvPr userDrawn="1"/>
        </p:nvCxnSpPr>
        <p:spPr>
          <a:xfrm>
            <a:off x="0" y="823674"/>
            <a:ext cx="6003131" cy="6389"/>
          </a:xfrm>
          <a:prstGeom prst="line">
            <a:avLst/>
          </a:prstGeom>
          <a:ln>
            <a:solidFill>
              <a:srgbClr val="FFD5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/>
          <p:cNvSpPr>
            <a:spLocks noGrp="1"/>
          </p:cNvSpPr>
          <p:nvPr>
            <p:ph sz="quarter" idx="10"/>
          </p:nvPr>
        </p:nvSpPr>
        <p:spPr>
          <a:xfrm>
            <a:off x="641246" y="1602000"/>
            <a:ext cx="10824534" cy="4323600"/>
          </a:xfrm>
        </p:spPr>
        <p:txBody>
          <a:bodyPr/>
          <a:lstStyle>
            <a:lvl1pPr marL="342891" indent="-342891"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64" b="16549"/>
          <a:stretch/>
        </p:blipFill>
        <p:spPr>
          <a:xfrm>
            <a:off x="10975912" y="350177"/>
            <a:ext cx="489868" cy="600223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nome società</a:t>
            </a:r>
            <a:endParaRPr lang="it-IT" dirty="0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0" y="6346622"/>
            <a:ext cx="616226" cy="332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6076339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sto due blocc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0800" y="172800"/>
            <a:ext cx="10157829" cy="7776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sz="quarter" idx="11"/>
          </p:nvPr>
        </p:nvSpPr>
        <p:spPr>
          <a:xfrm>
            <a:off x="640800" y="1426591"/>
            <a:ext cx="4971435" cy="4678131"/>
          </a:xfrm>
        </p:spPr>
        <p:txBody>
          <a:bodyPr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cxnSp>
        <p:nvCxnSpPr>
          <p:cNvPr id="9" name="Connettore 1 11"/>
          <p:cNvCxnSpPr/>
          <p:nvPr userDrawn="1"/>
        </p:nvCxnSpPr>
        <p:spPr>
          <a:xfrm>
            <a:off x="6006517" y="1426518"/>
            <a:ext cx="0" cy="4680000"/>
          </a:xfrm>
          <a:prstGeom prst="line">
            <a:avLst/>
          </a:prstGeom>
          <a:ln w="38100">
            <a:solidFill>
              <a:srgbClr val="C6C6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egnaposto contenuto 10"/>
          <p:cNvSpPr>
            <a:spLocks noGrp="1"/>
          </p:cNvSpPr>
          <p:nvPr>
            <p:ph sz="quarter" idx="12"/>
          </p:nvPr>
        </p:nvSpPr>
        <p:spPr>
          <a:xfrm>
            <a:off x="6400800" y="1426518"/>
            <a:ext cx="5064980" cy="4679999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it-IT"/>
              <a:t>nome società</a:t>
            </a:r>
            <a:endParaRPr lang="it-IT" dirty="0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0" y="6346622"/>
            <a:ext cx="616226" cy="332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3739081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 2 box titolo e separat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715992" y="2113472"/>
            <a:ext cx="5167223" cy="4076191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206400" y="2113472"/>
            <a:ext cx="5259380" cy="4076191"/>
          </a:xfrm>
        </p:spPr>
        <p:txBody>
          <a:bodyPr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72E8-939B-41AC-B617-4CE710FB602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Tito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3"/>
          </p:nvPr>
        </p:nvSpPr>
        <p:spPr>
          <a:xfrm>
            <a:off x="723840" y="1309358"/>
            <a:ext cx="5159375" cy="541338"/>
          </a:xfrm>
        </p:spPr>
        <p:txBody>
          <a:bodyPr/>
          <a:lstStyle>
            <a:lvl1pPr marL="0" indent="180975" algn="ctr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  <a:lvl2pPr marL="285750" indent="-285750">
              <a:lnSpc>
                <a:spcPct val="100000"/>
              </a:lnSpc>
              <a:buSzPct val="400000"/>
              <a:buFontTx/>
              <a:buBlip>
                <a:blip r:embed="rId2"/>
              </a:buBlip>
              <a:defRPr sz="1200">
                <a:latin typeface="+mn-lt"/>
              </a:defRPr>
            </a:lvl2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4"/>
          </p:nvPr>
        </p:nvSpPr>
        <p:spPr>
          <a:xfrm>
            <a:off x="6207124" y="1309688"/>
            <a:ext cx="5258656" cy="541337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/>
              <a:t>Modifica gli stili del testo</a:t>
            </a:r>
          </a:p>
        </p:txBody>
      </p:sp>
      <p:cxnSp>
        <p:nvCxnSpPr>
          <p:cNvPr id="11" name="Connettore 1 11"/>
          <p:cNvCxnSpPr/>
          <p:nvPr userDrawn="1"/>
        </p:nvCxnSpPr>
        <p:spPr>
          <a:xfrm>
            <a:off x="6056212" y="1426518"/>
            <a:ext cx="0" cy="4680000"/>
          </a:xfrm>
          <a:prstGeom prst="line">
            <a:avLst/>
          </a:prstGeom>
          <a:ln w="38100">
            <a:solidFill>
              <a:srgbClr val="C6C6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piè di pagina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it-IT" dirty="0"/>
              <a:t>nome società</a:t>
            </a:r>
          </a:p>
        </p:txBody>
      </p:sp>
    </p:spTree>
    <p:extLst>
      <p:ext uri="{BB962C8B-B14F-4D97-AF65-F5344CB8AC3E}">
        <p14:creationId xmlns:p14="http://schemas.microsoft.com/office/powerpoint/2010/main" val="2108385172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fronto 2 box con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715992" y="2113472"/>
            <a:ext cx="5167223" cy="4076191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206400" y="2113472"/>
            <a:ext cx="5259380" cy="4076191"/>
          </a:xfrm>
        </p:spPr>
        <p:txBody>
          <a:bodyPr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72E8-939B-41AC-B617-4CE710FB602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Tito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3"/>
          </p:nvPr>
        </p:nvSpPr>
        <p:spPr>
          <a:xfrm>
            <a:off x="723840" y="1309358"/>
            <a:ext cx="5159375" cy="541338"/>
          </a:xfrm>
        </p:spPr>
        <p:txBody>
          <a:bodyPr/>
          <a:lstStyle>
            <a:lvl1pPr marL="0" indent="180975" algn="ctr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  <a:lvl2pPr marL="285750" indent="-285750">
              <a:lnSpc>
                <a:spcPct val="100000"/>
              </a:lnSpc>
              <a:buSzPct val="400000"/>
              <a:buFontTx/>
              <a:buBlip>
                <a:blip r:embed="rId2"/>
              </a:buBlip>
              <a:defRPr sz="1200">
                <a:latin typeface="+mn-lt"/>
              </a:defRPr>
            </a:lvl2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4"/>
          </p:nvPr>
        </p:nvSpPr>
        <p:spPr>
          <a:xfrm>
            <a:off x="6207124" y="1309688"/>
            <a:ext cx="5258656" cy="541337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/>
              <a:t>Modifica gli stili del testo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it-IT"/>
              <a:t>nome società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36667401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fronto box titolo gia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715992" y="2113472"/>
            <a:ext cx="5167223" cy="4076191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206400" y="2113472"/>
            <a:ext cx="5259380" cy="4076191"/>
          </a:xfrm>
        </p:spPr>
        <p:txBody>
          <a:bodyPr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72E8-939B-41AC-B617-4CE710FB602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Tito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3"/>
          </p:nvPr>
        </p:nvSpPr>
        <p:spPr>
          <a:xfrm>
            <a:off x="1289095" y="1408026"/>
            <a:ext cx="4021016" cy="369332"/>
          </a:xfrm>
          <a:solidFill>
            <a:schemeClr val="bg1"/>
          </a:solidFill>
          <a:effectLst>
            <a:outerShdw dist="101600" dir="8100000" algn="tr" rotWithShape="0">
              <a:srgbClr val="FFD500"/>
            </a:outerShdw>
          </a:effectLst>
        </p:spPr>
        <p:txBody>
          <a:bodyPr anchor="b" anchorCtr="1">
            <a:sp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  <a:lvl2pPr marL="285750" indent="-285750">
              <a:lnSpc>
                <a:spcPct val="100000"/>
              </a:lnSpc>
              <a:buSzPct val="400000"/>
              <a:buFontTx/>
              <a:buBlip>
                <a:blip r:embed="rId2"/>
              </a:buBlip>
              <a:defRPr sz="1200">
                <a:latin typeface="+mn-lt"/>
              </a:defRPr>
            </a:lvl2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11" name="Segnaposto testo 4"/>
          <p:cNvSpPr>
            <a:spLocks noGrp="1"/>
          </p:cNvSpPr>
          <p:nvPr>
            <p:ph type="body" sz="quarter" idx="14"/>
          </p:nvPr>
        </p:nvSpPr>
        <p:spPr>
          <a:xfrm>
            <a:off x="6778892" y="1408026"/>
            <a:ext cx="4021016" cy="369332"/>
          </a:xfrm>
          <a:solidFill>
            <a:schemeClr val="bg1"/>
          </a:solidFill>
          <a:effectLst>
            <a:outerShdw dist="101600" dir="8100000" algn="tr" rotWithShape="0">
              <a:srgbClr val="FFD500"/>
            </a:outerShdw>
          </a:effectLst>
        </p:spPr>
        <p:txBody>
          <a:bodyPr anchor="b" anchorCtr="1">
            <a:sp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  <a:lvl2pPr marL="285750" indent="-285750">
              <a:lnSpc>
                <a:spcPct val="100000"/>
              </a:lnSpc>
              <a:buSzPct val="400000"/>
              <a:buFontTx/>
              <a:buBlip>
                <a:blip r:embed="rId2"/>
              </a:buBlip>
              <a:defRPr sz="1200">
                <a:latin typeface="+mn-lt"/>
              </a:defRPr>
            </a:lvl2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it-IT"/>
              <a:t>nome società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6573408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dirty="0"/>
          </a:p>
        </p:txBody>
      </p:sp>
      <p:sp>
        <p:nvSpPr>
          <p:cNvPr id="15" name="Titolo 14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nome società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21220599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a tutt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rgbClr val="C6C6C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74391" y="609600"/>
            <a:ext cx="3240000" cy="3240000"/>
          </a:xfrm>
          <a:prstGeom prst="ellipse">
            <a:avLst/>
          </a:prstGeom>
          <a:solidFill>
            <a:srgbClr val="FFD500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44000" tIns="108000" rIns="144000" bIns="108000" rtlCol="0" anchor="ctr">
            <a:normAutofit/>
          </a:bodyPr>
          <a:lstStyle>
            <a:lvl1pPr>
              <a:defRPr lang="it-IT" sz="2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914400"/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4290973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to a tutt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rgbClr val="FFD500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74391" y="5569022"/>
            <a:ext cx="5989547" cy="777600"/>
          </a:xfrm>
          <a:solidFill>
            <a:schemeClr val="tx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44000" tIns="108000" rIns="144000" bIns="108000" rtlCol="0" anchor="ctr">
            <a:normAutofit/>
          </a:bodyPr>
          <a:lstStyle>
            <a:lvl1pPr>
              <a:defRPr lang="it-IT" sz="2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914400"/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43228043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40800" y="172800"/>
            <a:ext cx="10053291" cy="777600"/>
          </a:xfrm>
          <a:prstGeom prst="rect">
            <a:avLst/>
          </a:prstGeom>
        </p:spPr>
        <p:txBody>
          <a:bodyPr vert="horz" lIns="90000" tIns="45720" rIns="90000" bIns="45720" rtlCol="0" anchor="ctr">
            <a:normAutofit/>
          </a:bodyPr>
          <a:lstStyle/>
          <a:p>
            <a:r>
              <a:rPr lang="it-IT" dirty="0"/>
              <a:t>Fare clic per modificare </a:t>
            </a:r>
            <a:br>
              <a:rPr lang="it-IT" dirty="0"/>
            </a:br>
            <a:r>
              <a:rPr lang="it-IT" dirty="0"/>
              <a:t>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40799" y="1600202"/>
            <a:ext cx="10824981" cy="4321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0" y="6346622"/>
            <a:ext cx="616226" cy="332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dirty="0"/>
          </a:p>
        </p:txBody>
      </p:sp>
      <p:cxnSp>
        <p:nvCxnSpPr>
          <p:cNvPr id="10" name="Connettore 1 3"/>
          <p:cNvCxnSpPr/>
          <p:nvPr userDrawn="1"/>
        </p:nvCxnSpPr>
        <p:spPr>
          <a:xfrm>
            <a:off x="0" y="823674"/>
            <a:ext cx="6003131" cy="6389"/>
          </a:xfrm>
          <a:prstGeom prst="line">
            <a:avLst/>
          </a:prstGeom>
          <a:ln>
            <a:solidFill>
              <a:srgbClr val="FFD5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Immagine 12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64" b="16549"/>
          <a:stretch/>
        </p:blipFill>
        <p:spPr>
          <a:xfrm>
            <a:off x="10975912" y="350177"/>
            <a:ext cx="489868" cy="600223"/>
          </a:xfrm>
          <a:prstGeom prst="rect">
            <a:avLst/>
          </a:prstGeom>
        </p:spPr>
      </p:pic>
      <p:sp>
        <p:nvSpPr>
          <p:cNvPr id="4" name="Segnaposto piè di pagina 3"/>
          <p:cNvSpPr>
            <a:spLocks noGrp="1"/>
          </p:cNvSpPr>
          <p:nvPr>
            <p:ph type="ftr" sz="quarter" idx="3"/>
          </p:nvPr>
        </p:nvSpPr>
        <p:spPr>
          <a:xfrm>
            <a:off x="7350980" y="629748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400">
                <a:solidFill>
                  <a:schemeClr val="tx1"/>
                </a:solidFill>
                <a:latin typeface="EniLogo" panose="02000500050000020004" pitchFamily="2" charset="0"/>
              </a:defRPr>
            </a:lvl1pPr>
          </a:lstStyle>
          <a:p>
            <a:r>
              <a:rPr lang="it-IT" dirty="0"/>
              <a:t>nome società</a:t>
            </a:r>
          </a:p>
        </p:txBody>
      </p:sp>
    </p:spTree>
    <p:extLst>
      <p:ext uri="{BB962C8B-B14F-4D97-AF65-F5344CB8AC3E}">
        <p14:creationId xmlns:p14="http://schemas.microsoft.com/office/powerpoint/2010/main" val="827631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663" r:id="rId2"/>
    <p:sldLayoutId id="2147483685" r:id="rId3"/>
    <p:sldLayoutId id="2147483693" r:id="rId4"/>
    <p:sldLayoutId id="2147483717" r:id="rId5"/>
    <p:sldLayoutId id="2147483715" r:id="rId6"/>
    <p:sldLayoutId id="2147483686" r:id="rId7"/>
    <p:sldLayoutId id="2147483700" r:id="rId8"/>
    <p:sldLayoutId id="2147483718" r:id="rId9"/>
    <p:sldLayoutId id="2147483684" r:id="rId10"/>
    <p:sldLayoutId id="2147483716" r:id="rId11"/>
    <p:sldLayoutId id="2147483720" r:id="rId12"/>
  </p:sldLayoutIdLst>
  <p:transition spd="slow">
    <p:fade/>
  </p:transition>
  <p:hf hdr="0" dt="0"/>
  <p:txStyles>
    <p:titleStyle>
      <a:lvl1pPr algn="l" defTabSz="914377" rtl="0" eaLnBrk="1" latinLnBrk="0" hangingPunct="1">
        <a:lnSpc>
          <a:spcPts val="2400"/>
        </a:lnSpc>
        <a:spcBef>
          <a:spcPct val="0"/>
        </a:spcBef>
        <a:buNone/>
        <a:defRPr sz="24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Clr>
          <a:srgbClr val="FFD500"/>
        </a:buClr>
        <a:buSzPct val="120000"/>
        <a:buFont typeface="Wingdings" panose="05000000000000000000" pitchFamily="2" charset="2"/>
        <a:buChar char="§"/>
        <a:defRPr sz="24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Clr>
          <a:srgbClr val="8B2231"/>
        </a:buClr>
        <a:buFont typeface="Arial" pitchFamily="34" charset="0"/>
        <a:buChar char="•"/>
        <a:defRPr sz="20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0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hyperlink" Target="Sistemi_di_Procurement@eni.com" TargetMode="External"/><Relationship Id="rId4" Type="http://schemas.openxmlformats.org/officeDocument/2006/relationships/hyperlink" Target="https://eprocurement.eni.it/int_ita/content/download/660667/5515210/file/Form%20richiesta%20di%20abilitazione%20Sistemi%20di%20Procurement-08.xlsx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shop.wki.it/ebook/teoria-e-pratica-delle-operazioni-d-acquisto-s21468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microsoft.com/office/2007/relationships/hdphoto" Target="../media/hdphoto1.wdp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29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it-IT" sz="3800" dirty="0">
                <a:latin typeface="EniTabReg" panose="02000506030000020004" pitchFamily="50" charset="0"/>
              </a:rPr>
              <a:t>Il Modello dei Feedback e del Vendor Rating</a:t>
            </a:r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>
                <a:latin typeface="EniTabReg" panose="02000506030000020004" pitchFamily="50" charset="0"/>
              </a:rPr>
              <a:t>San Donato Milanese, 1 dicembre 2022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62"/>
          <a:stretch/>
        </p:blipFill>
        <p:spPr>
          <a:xfrm>
            <a:off x="10963521" y="355607"/>
            <a:ext cx="625548" cy="87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47265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ggetto 2" hidden="1">
            <a:extLst>
              <a:ext uri="{FF2B5EF4-FFF2-40B4-BE49-F238E27FC236}">
                <a16:creationId xmlns:a16="http://schemas.microsoft.com/office/drawing/2014/main" id="{476A7814-9F70-41B5-955C-0586BE066E3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421" imgH="423" progId="TCLayout.ActiveDocument.1">
                  <p:embed/>
                </p:oleObj>
              </mc:Choice>
              <mc:Fallback>
                <p:oleObj name="Diapositiva think-cell" r:id="rId3" imgW="421" imgH="423" progId="TCLayout.ActiveDocument.1">
                  <p:embed/>
                  <p:pic>
                    <p:nvPicPr>
                      <p:cNvPr id="3" name="Oggetto 2" hidden="1">
                        <a:extLst>
                          <a:ext uri="{FF2B5EF4-FFF2-40B4-BE49-F238E27FC236}">
                            <a16:creationId xmlns:a16="http://schemas.microsoft.com/office/drawing/2014/main" id="{476A7814-9F70-41B5-955C-0586BE066E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r>
              <a:rPr lang="it-IT" dirty="0">
                <a:latin typeface="EniTabReg" panose="02000506030000020004" pitchFamily="50" charset="0"/>
              </a:rPr>
              <a:t>Individuazione Gruppi Merce rilevanti</a:t>
            </a:r>
          </a:p>
        </p:txBody>
      </p:sp>
      <p:sp>
        <p:nvSpPr>
          <p:cNvPr id="68" name="Google Shape;958;p33">
            <a:extLst>
              <a:ext uri="{FF2B5EF4-FFF2-40B4-BE49-F238E27FC236}">
                <a16:creationId xmlns:a16="http://schemas.microsoft.com/office/drawing/2014/main" id="{225EEC74-89B9-4779-802A-68DCA4C002B1}"/>
              </a:ext>
            </a:extLst>
          </p:cNvPr>
          <p:cNvSpPr/>
          <p:nvPr/>
        </p:nvSpPr>
        <p:spPr>
          <a:xfrm>
            <a:off x="2999986" y="1536342"/>
            <a:ext cx="1748975" cy="541666"/>
          </a:xfrm>
          <a:custGeom>
            <a:avLst/>
            <a:gdLst/>
            <a:ahLst/>
            <a:cxnLst/>
            <a:rect l="l" t="t" r="r" b="b"/>
            <a:pathLst>
              <a:path w="109943" h="27302" extrusionOk="0">
                <a:moveTo>
                  <a:pt x="0" y="1"/>
                </a:moveTo>
                <a:lnTo>
                  <a:pt x="4501" y="13645"/>
                </a:lnTo>
                <a:lnTo>
                  <a:pt x="0" y="27302"/>
                </a:lnTo>
                <a:lnTo>
                  <a:pt x="105442" y="27302"/>
                </a:lnTo>
                <a:lnTo>
                  <a:pt x="109943" y="13645"/>
                </a:lnTo>
                <a:lnTo>
                  <a:pt x="105442" y="1"/>
                </a:lnTo>
                <a:close/>
              </a:path>
            </a:pathLst>
          </a:custGeom>
          <a:solidFill>
            <a:srgbClr val="FB8569"/>
          </a:solidFill>
          <a:ln>
            <a:noFill/>
          </a:ln>
        </p:spPr>
        <p:txBody>
          <a:bodyPr spcFirstLastPara="1" wrap="square" lIns="144000" tIns="91425" rIns="90000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it-IT" sz="1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Fira Sans Extra Condensed Medium"/>
                <a:cs typeface="Fira Sans Extra Condensed Medium"/>
                <a:sym typeface="Fira Sans Extra Condensed Medium"/>
              </a:rPr>
              <a:t>RILEVANZA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71" name="Google Shape;961;p33">
            <a:extLst>
              <a:ext uri="{FF2B5EF4-FFF2-40B4-BE49-F238E27FC236}">
                <a16:creationId xmlns:a16="http://schemas.microsoft.com/office/drawing/2014/main" id="{D6CC09B1-1A7F-4812-AE9E-B4CCCC566B75}"/>
              </a:ext>
            </a:extLst>
          </p:cNvPr>
          <p:cNvSpPr txBox="1"/>
          <p:nvPr/>
        </p:nvSpPr>
        <p:spPr>
          <a:xfrm>
            <a:off x="3004223" y="2203543"/>
            <a:ext cx="1748975" cy="927500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it-IT"/>
            </a:defPPr>
            <a:lvl1pPr marL="171450" marR="0" lvl="0" indent="-1714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defRPr>
            </a:lvl1pPr>
          </a:lstStyle>
          <a:p>
            <a:pPr marL="87313" indent="-87313"/>
            <a:r>
              <a:rPr lang="it-IT" sz="1200" dirty="0">
                <a:latin typeface="+mj-lt"/>
                <a:sym typeface="Roboto"/>
              </a:rPr>
              <a:t>PROCURATO</a:t>
            </a:r>
          </a:p>
          <a:p>
            <a:pPr marL="87313" indent="-87313"/>
            <a:r>
              <a:rPr lang="it-IT" sz="1200" dirty="0">
                <a:latin typeface="+mj-lt"/>
                <a:sym typeface="Roboto"/>
              </a:rPr>
              <a:t>NUMEROSITÀ</a:t>
            </a:r>
            <a:r>
              <a:rPr lang="it-IT" sz="1200" dirty="0">
                <a:solidFill>
                  <a:srgbClr val="FFFFFF"/>
                </a:solidFill>
                <a:cs typeface="Arial"/>
                <a:sym typeface="Fira Sans Extra Condensed Medium"/>
              </a:rPr>
              <a:t>À</a:t>
            </a:r>
            <a:endParaRPr lang="it-IT" sz="1200" dirty="0">
              <a:solidFill>
                <a:srgbClr val="FFFFFF"/>
              </a:solidFill>
              <a:cs typeface="Arial"/>
              <a:sym typeface="Arial"/>
            </a:endParaRPr>
          </a:p>
          <a:p>
            <a:pPr marL="0" indent="0">
              <a:buNone/>
            </a:pPr>
            <a:r>
              <a:rPr lang="it-IT" sz="1200" dirty="0">
                <a:solidFill>
                  <a:srgbClr val="FFFFFF"/>
                </a:solidFill>
                <a:latin typeface="+mj-lt"/>
                <a:cs typeface="Arial"/>
                <a:sym typeface="Arial"/>
              </a:rPr>
              <a:t>  </a:t>
            </a:r>
            <a:r>
              <a:rPr lang="it-IT" sz="1200" dirty="0">
                <a:latin typeface="+mj-lt"/>
                <a:sym typeface="Roboto"/>
              </a:rPr>
              <a:t>CONTRATTI</a:t>
            </a:r>
          </a:p>
          <a:p>
            <a:pPr marL="87313" indent="-87313"/>
            <a:r>
              <a:rPr lang="it-IT" sz="1200" dirty="0">
                <a:latin typeface="+mj-lt"/>
                <a:sym typeface="Roboto"/>
              </a:rPr>
              <a:t>INCIDENZA PROCURATO ITALIA</a:t>
            </a:r>
            <a:endParaRPr sz="1200" dirty="0">
              <a:latin typeface="+mj-lt"/>
              <a:sym typeface="Roboto"/>
            </a:endParaRPr>
          </a:p>
        </p:txBody>
      </p:sp>
      <p:sp>
        <p:nvSpPr>
          <p:cNvPr id="80" name="Google Shape;975;p33">
            <a:extLst>
              <a:ext uri="{FF2B5EF4-FFF2-40B4-BE49-F238E27FC236}">
                <a16:creationId xmlns:a16="http://schemas.microsoft.com/office/drawing/2014/main" id="{6AF3F82C-EECC-4B0E-8F4C-85D771BD7F6D}"/>
              </a:ext>
            </a:extLst>
          </p:cNvPr>
          <p:cNvSpPr txBox="1"/>
          <p:nvPr/>
        </p:nvSpPr>
        <p:spPr>
          <a:xfrm>
            <a:off x="1308144" y="2203543"/>
            <a:ext cx="1616031" cy="927500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87313" marR="0" lvl="0" indent="-873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Roboto"/>
                <a:cs typeface="Roboto"/>
                <a:sym typeface="Roboto"/>
              </a:rPr>
              <a:t>BUSINESS</a:t>
            </a:r>
          </a:p>
          <a:p>
            <a:pPr marL="87313" marR="0" lvl="0" indent="-873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200" b="1" kern="0" dirty="0">
                <a:solidFill>
                  <a:srgbClr val="000000"/>
                </a:solidFill>
                <a:latin typeface="+mj-lt"/>
                <a:ea typeface="Roboto"/>
                <a:cs typeface="Roboto"/>
                <a:sym typeface="Roboto"/>
              </a:rPr>
              <a:t>HSE</a:t>
            </a:r>
          </a:p>
          <a:p>
            <a:pPr marL="87313" marR="0" lvl="0" indent="-873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Roboto"/>
                <a:cs typeface="Roboto"/>
                <a:sym typeface="Roboto"/>
              </a:rPr>
              <a:t>DIRITTI UMANI</a:t>
            </a:r>
          </a:p>
          <a:p>
            <a:pPr marL="87313" marR="0" lvl="0" indent="-873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200" b="1" kern="0" dirty="0">
                <a:solidFill>
                  <a:srgbClr val="000000"/>
                </a:solidFill>
                <a:latin typeface="+mj-lt"/>
                <a:ea typeface="Roboto"/>
                <a:sym typeface="Roboto"/>
              </a:rPr>
              <a:t>CYBER</a:t>
            </a:r>
            <a:endParaRPr sz="1200" b="1" kern="0" dirty="0">
              <a:solidFill>
                <a:srgbClr val="000000"/>
              </a:solidFill>
              <a:latin typeface="+mj-lt"/>
              <a:ea typeface="Roboto"/>
              <a:sym typeface="Roboto"/>
            </a:endParaRPr>
          </a:p>
        </p:txBody>
      </p:sp>
      <p:sp>
        <p:nvSpPr>
          <p:cNvPr id="92" name="Google Shape;975;p33">
            <a:extLst>
              <a:ext uri="{FF2B5EF4-FFF2-40B4-BE49-F238E27FC236}">
                <a16:creationId xmlns:a16="http://schemas.microsoft.com/office/drawing/2014/main" id="{C59DB676-295E-4D61-9737-82E10F1EE52C}"/>
              </a:ext>
            </a:extLst>
          </p:cNvPr>
          <p:cNvSpPr txBox="1"/>
          <p:nvPr/>
        </p:nvSpPr>
        <p:spPr>
          <a:xfrm>
            <a:off x="4846836" y="2203543"/>
            <a:ext cx="1616034" cy="927500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it-IT"/>
            </a:defPPr>
            <a:lvl1pPr marL="171450" marR="0" lvl="0" indent="-1714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defRPr>
            </a:lvl1pPr>
          </a:lstStyle>
          <a:p>
            <a:pPr marL="87313" indent="-87313"/>
            <a:r>
              <a:rPr lang="it-IT" sz="1200" dirty="0">
                <a:latin typeface="+mj-lt"/>
                <a:sym typeface="Roboto"/>
              </a:rPr>
              <a:t>GM STRATEGICI</a:t>
            </a:r>
          </a:p>
          <a:p>
            <a:pPr marL="87313" indent="-87313"/>
            <a:r>
              <a:rPr lang="it-IT" sz="1200" dirty="0">
                <a:latin typeface="+mj-lt"/>
                <a:sym typeface="Roboto"/>
              </a:rPr>
              <a:t>GM RMI</a:t>
            </a:r>
            <a:endParaRPr sz="1200" dirty="0">
              <a:latin typeface="+mj-lt"/>
              <a:sym typeface="Roboto"/>
            </a:endParaRPr>
          </a:p>
        </p:txBody>
      </p:sp>
      <p:sp>
        <p:nvSpPr>
          <p:cNvPr id="93" name="Google Shape;958;p33">
            <a:extLst>
              <a:ext uri="{FF2B5EF4-FFF2-40B4-BE49-F238E27FC236}">
                <a16:creationId xmlns:a16="http://schemas.microsoft.com/office/drawing/2014/main" id="{A041DB8D-CAA1-4C7D-AC6F-BF7C79D47686}"/>
              </a:ext>
            </a:extLst>
          </p:cNvPr>
          <p:cNvSpPr/>
          <p:nvPr/>
        </p:nvSpPr>
        <p:spPr>
          <a:xfrm>
            <a:off x="1299670" y="1536342"/>
            <a:ext cx="1624505" cy="541666"/>
          </a:xfrm>
          <a:custGeom>
            <a:avLst/>
            <a:gdLst/>
            <a:ahLst/>
            <a:cxnLst/>
            <a:rect l="l" t="t" r="r" b="b"/>
            <a:pathLst>
              <a:path w="109943" h="27302" extrusionOk="0">
                <a:moveTo>
                  <a:pt x="0" y="1"/>
                </a:moveTo>
                <a:lnTo>
                  <a:pt x="4501" y="13645"/>
                </a:lnTo>
                <a:lnTo>
                  <a:pt x="0" y="27302"/>
                </a:lnTo>
                <a:lnTo>
                  <a:pt x="105442" y="27302"/>
                </a:lnTo>
                <a:lnTo>
                  <a:pt x="109943" y="13645"/>
                </a:lnTo>
                <a:lnTo>
                  <a:pt x="105442" y="1"/>
                </a:lnTo>
                <a:close/>
              </a:path>
            </a:pathLst>
          </a:custGeom>
          <a:solidFill>
            <a:srgbClr val="FBB831"/>
          </a:solidFill>
          <a:ln>
            <a:noFill/>
          </a:ln>
        </p:spPr>
        <p:txBody>
          <a:bodyPr spcFirstLastPara="1" wrap="square" lIns="144000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it-IT" sz="1700" b="1" kern="0" dirty="0">
                <a:solidFill>
                  <a:srgbClr val="FFFFFF"/>
                </a:solidFill>
                <a:cs typeface="Arial"/>
                <a:sym typeface="Fira Sans Extra Condensed Medium"/>
              </a:rPr>
              <a:t>CRITICITÀ</a:t>
            </a:r>
            <a:endParaRPr sz="1700" b="1" kern="0" dirty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94" name="Google Shape;958;p33">
            <a:extLst>
              <a:ext uri="{FF2B5EF4-FFF2-40B4-BE49-F238E27FC236}">
                <a16:creationId xmlns:a16="http://schemas.microsoft.com/office/drawing/2014/main" id="{05C4EC37-9B47-41FD-B51D-9C3ABB7DC417}"/>
              </a:ext>
            </a:extLst>
          </p:cNvPr>
          <p:cNvSpPr/>
          <p:nvPr/>
        </p:nvSpPr>
        <p:spPr>
          <a:xfrm>
            <a:off x="4846835" y="1536342"/>
            <a:ext cx="1616035" cy="541666"/>
          </a:xfrm>
          <a:custGeom>
            <a:avLst/>
            <a:gdLst/>
            <a:ahLst/>
            <a:cxnLst/>
            <a:rect l="l" t="t" r="r" b="b"/>
            <a:pathLst>
              <a:path w="109943" h="27302" extrusionOk="0">
                <a:moveTo>
                  <a:pt x="0" y="1"/>
                </a:moveTo>
                <a:lnTo>
                  <a:pt x="4501" y="13645"/>
                </a:lnTo>
                <a:lnTo>
                  <a:pt x="0" y="27302"/>
                </a:lnTo>
                <a:lnTo>
                  <a:pt x="105442" y="27302"/>
                </a:lnTo>
                <a:lnTo>
                  <a:pt x="109943" y="13645"/>
                </a:lnTo>
                <a:lnTo>
                  <a:pt x="105442" y="1"/>
                </a:lnTo>
                <a:close/>
              </a:path>
            </a:pathLst>
          </a:custGeom>
          <a:solidFill>
            <a:srgbClr val="FB569C"/>
          </a:solidFill>
          <a:ln>
            <a:noFill/>
          </a:ln>
        </p:spPr>
        <p:txBody>
          <a:bodyPr spcFirstLastPara="1" wrap="square" lIns="144000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it-IT" sz="1700" b="1" kern="0" dirty="0">
                <a:solidFill>
                  <a:srgbClr val="FFFFFF"/>
                </a:solidFill>
                <a:sym typeface="Fira Sans Extra Condensed Medium"/>
              </a:rPr>
              <a:t>SINERGIA</a:t>
            </a:r>
            <a:endParaRPr sz="1700" b="1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96" name="Google Shape;975;p33">
            <a:extLst>
              <a:ext uri="{FF2B5EF4-FFF2-40B4-BE49-F238E27FC236}">
                <a16:creationId xmlns:a16="http://schemas.microsoft.com/office/drawing/2014/main" id="{4F77F94E-5648-4AB1-96B5-E6132F331A7A}"/>
              </a:ext>
            </a:extLst>
          </p:cNvPr>
          <p:cNvSpPr txBox="1"/>
          <p:nvPr/>
        </p:nvSpPr>
        <p:spPr>
          <a:xfrm>
            <a:off x="397151" y="2203543"/>
            <a:ext cx="824691" cy="927500"/>
          </a:xfrm>
          <a:prstGeom prst="rect">
            <a:avLst/>
          </a:prstGeom>
          <a:solidFill>
            <a:srgbClr val="17375E"/>
          </a:solidFill>
          <a:ln w="19050"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Roboto"/>
                <a:cs typeface="Roboto"/>
                <a:sym typeface="Roboto"/>
              </a:rPr>
              <a:t>DRIVER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Roboto"/>
              <a:cs typeface="Roboto"/>
              <a:sym typeface="Roboto"/>
            </a:endParaRP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E2214F7D-2298-4F9A-9523-00B6C009A151}"/>
              </a:ext>
            </a:extLst>
          </p:cNvPr>
          <p:cNvSpPr/>
          <p:nvPr/>
        </p:nvSpPr>
        <p:spPr>
          <a:xfrm>
            <a:off x="6867220" y="5341728"/>
            <a:ext cx="4684240" cy="8961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E18C2F17-A565-46E3-BE11-4DE5FBF41322}"/>
              </a:ext>
            </a:extLst>
          </p:cNvPr>
          <p:cNvSpPr txBox="1"/>
          <p:nvPr/>
        </p:nvSpPr>
        <p:spPr>
          <a:xfrm rot="16200000">
            <a:off x="6663261" y="5553811"/>
            <a:ext cx="850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/>
              <a:t>EFFORT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150EE1BA-A08C-4DB6-9FEB-64473D0230B0}"/>
              </a:ext>
            </a:extLst>
          </p:cNvPr>
          <p:cNvSpPr txBox="1"/>
          <p:nvPr/>
        </p:nvSpPr>
        <p:spPr>
          <a:xfrm>
            <a:off x="7260268" y="5483754"/>
            <a:ext cx="2115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1200" dirty="0"/>
              <a:t>Unità Gestori: 292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1200" dirty="0"/>
              <a:t>N. Feedback annui: 945</a:t>
            </a: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7E547404-B36C-4D08-B3EA-4B7DE2D56F4C}"/>
              </a:ext>
            </a:extLst>
          </p:cNvPr>
          <p:cNvSpPr/>
          <p:nvPr/>
        </p:nvSpPr>
        <p:spPr>
          <a:xfrm>
            <a:off x="6880729" y="3076805"/>
            <a:ext cx="4684240" cy="10750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3A3EAACA-C900-442E-91E9-274018C02D7F}"/>
              </a:ext>
            </a:extLst>
          </p:cNvPr>
          <p:cNvSpPr/>
          <p:nvPr/>
        </p:nvSpPr>
        <p:spPr>
          <a:xfrm>
            <a:off x="6867221" y="4204666"/>
            <a:ext cx="4684240" cy="10750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AB660201-6490-41A0-B8C4-B5DBE662FD44}"/>
              </a:ext>
            </a:extLst>
          </p:cNvPr>
          <p:cNvSpPr/>
          <p:nvPr/>
        </p:nvSpPr>
        <p:spPr>
          <a:xfrm>
            <a:off x="6880729" y="1948944"/>
            <a:ext cx="4684240" cy="10750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Google Shape;413;p21">
            <a:extLst>
              <a:ext uri="{FF2B5EF4-FFF2-40B4-BE49-F238E27FC236}">
                <a16:creationId xmlns:a16="http://schemas.microsoft.com/office/drawing/2014/main" id="{2E39139E-9BF4-432E-83E1-00EE264FE1B3}"/>
              </a:ext>
            </a:extLst>
          </p:cNvPr>
          <p:cNvSpPr/>
          <p:nvPr/>
        </p:nvSpPr>
        <p:spPr>
          <a:xfrm rot="10800000" flipH="1">
            <a:off x="7276590" y="1906663"/>
            <a:ext cx="1995778" cy="4403451"/>
          </a:xfrm>
          <a:prstGeom prst="round2SameRect">
            <a:avLst>
              <a:gd name="adj1" fmla="val 5874"/>
              <a:gd name="adj2" fmla="val 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416;p21">
            <a:extLst>
              <a:ext uri="{FF2B5EF4-FFF2-40B4-BE49-F238E27FC236}">
                <a16:creationId xmlns:a16="http://schemas.microsoft.com/office/drawing/2014/main" id="{805C6328-2801-4449-84F6-1C40050AD573}"/>
              </a:ext>
            </a:extLst>
          </p:cNvPr>
          <p:cNvSpPr/>
          <p:nvPr/>
        </p:nvSpPr>
        <p:spPr>
          <a:xfrm>
            <a:off x="7276590" y="1314639"/>
            <a:ext cx="1995778" cy="5436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it-IT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27 GM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413;p21">
            <a:extLst>
              <a:ext uri="{FF2B5EF4-FFF2-40B4-BE49-F238E27FC236}">
                <a16:creationId xmlns:a16="http://schemas.microsoft.com/office/drawing/2014/main" id="{58FC4903-6D5D-4289-BBB7-3C82FB0789CB}"/>
              </a:ext>
            </a:extLst>
          </p:cNvPr>
          <p:cNvSpPr/>
          <p:nvPr/>
        </p:nvSpPr>
        <p:spPr>
          <a:xfrm rot="10800000" flipH="1">
            <a:off x="9499751" y="1906663"/>
            <a:ext cx="1995778" cy="4403451"/>
          </a:xfrm>
          <a:prstGeom prst="round2SameRect">
            <a:avLst>
              <a:gd name="adj1" fmla="val 5874"/>
              <a:gd name="adj2" fmla="val 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416;p21">
            <a:extLst>
              <a:ext uri="{FF2B5EF4-FFF2-40B4-BE49-F238E27FC236}">
                <a16:creationId xmlns:a16="http://schemas.microsoft.com/office/drawing/2014/main" id="{E6CBC175-A1B1-4F49-959E-2C2E7719A9A4}"/>
              </a:ext>
            </a:extLst>
          </p:cNvPr>
          <p:cNvSpPr/>
          <p:nvPr/>
        </p:nvSpPr>
        <p:spPr>
          <a:xfrm>
            <a:off x="9499751" y="1314639"/>
            <a:ext cx="1995778" cy="5436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it-IT" b="1" kern="0" dirty="0">
                <a:solidFill>
                  <a:schemeClr val="bg1"/>
                </a:solidFill>
                <a:latin typeface="Fira Sans Extra Condensed Medium"/>
                <a:sym typeface="Fira Sans Extra Condensed Medium"/>
              </a:rPr>
              <a:t>79 GM</a:t>
            </a:r>
            <a:endParaRPr b="1" kern="0" dirty="0">
              <a:solidFill>
                <a:schemeClr val="bg1"/>
              </a:solidFill>
              <a:latin typeface="Fira Sans Extra Condensed Medium"/>
              <a:sym typeface="Arial"/>
            </a:endParaRPr>
          </a:p>
        </p:txBody>
      </p:sp>
      <p:sp>
        <p:nvSpPr>
          <p:cNvPr id="34" name="Triangolo isoscele 33">
            <a:extLst>
              <a:ext uri="{FF2B5EF4-FFF2-40B4-BE49-F238E27FC236}">
                <a16:creationId xmlns:a16="http://schemas.microsoft.com/office/drawing/2014/main" id="{54228274-8188-43D4-8796-227B60C8817B}"/>
              </a:ext>
            </a:extLst>
          </p:cNvPr>
          <p:cNvSpPr/>
          <p:nvPr/>
        </p:nvSpPr>
        <p:spPr>
          <a:xfrm flipV="1">
            <a:off x="9564590" y="1050491"/>
            <a:ext cx="1866100" cy="414996"/>
          </a:xfrm>
          <a:prstGeom prst="triangle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endParaRPr lang="it-IT" sz="1700" kern="0">
              <a:solidFill>
                <a:srgbClr val="FFFFFF"/>
              </a:solidFill>
              <a:latin typeface="Fira Sans Extra Condensed Medium"/>
            </a:endParaRP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7B97DFB5-F6E0-4A8E-9B81-7449EDBA9F39}"/>
              </a:ext>
            </a:extLst>
          </p:cNvPr>
          <p:cNvSpPr txBox="1"/>
          <p:nvPr/>
        </p:nvSpPr>
        <p:spPr>
          <a:xfrm>
            <a:off x="9454484" y="-52695"/>
            <a:ext cx="164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>
                <a:solidFill>
                  <a:schemeClr val="bg1"/>
                </a:solidFill>
              </a:rPr>
              <a:t>OLD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EC8911CB-9065-492E-AD7B-EB752D66624F}"/>
              </a:ext>
            </a:extLst>
          </p:cNvPr>
          <p:cNvSpPr txBox="1"/>
          <p:nvPr/>
        </p:nvSpPr>
        <p:spPr>
          <a:xfrm rot="16200000">
            <a:off x="6540844" y="2317216"/>
            <a:ext cx="1075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/>
              <a:t>CRITICITÀ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C39E09E6-0EE8-418F-91F2-D58BAAFE2742}"/>
              </a:ext>
            </a:extLst>
          </p:cNvPr>
          <p:cNvSpPr txBox="1"/>
          <p:nvPr/>
        </p:nvSpPr>
        <p:spPr>
          <a:xfrm rot="16200000">
            <a:off x="6514464" y="3463962"/>
            <a:ext cx="11278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/>
              <a:t>RILEVANZA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241EEA55-1553-439B-9406-3BC29EA28F77}"/>
              </a:ext>
            </a:extLst>
          </p:cNvPr>
          <p:cNvSpPr txBox="1"/>
          <p:nvPr/>
        </p:nvSpPr>
        <p:spPr>
          <a:xfrm rot="16200000">
            <a:off x="6540844" y="4572939"/>
            <a:ext cx="1075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/>
              <a:t>SINERGIE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DB9B461D-079B-4C13-945D-1940793907B6}"/>
              </a:ext>
            </a:extLst>
          </p:cNvPr>
          <p:cNvSpPr txBox="1"/>
          <p:nvPr/>
        </p:nvSpPr>
        <p:spPr>
          <a:xfrm>
            <a:off x="7233407" y="1982605"/>
            <a:ext cx="2169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1200" dirty="0"/>
              <a:t>Business - A: 14%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1200" dirty="0"/>
              <a:t>HSE - A: 8%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1200" dirty="0"/>
              <a:t>Diritti Umani - A: 8% 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3BEDD851-3278-4FE7-B8BC-BA47A0475AA5}"/>
              </a:ext>
            </a:extLst>
          </p:cNvPr>
          <p:cNvSpPr txBox="1"/>
          <p:nvPr/>
        </p:nvSpPr>
        <p:spPr>
          <a:xfrm>
            <a:off x="7233407" y="4405319"/>
            <a:ext cx="2169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1200" dirty="0"/>
              <a:t>GM Strategici: 26%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1200" dirty="0"/>
              <a:t>GM RMI: 0%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87AEB88C-4CA8-427C-A561-CF0E3D257E5C}"/>
              </a:ext>
            </a:extLst>
          </p:cNvPr>
          <p:cNvSpPr txBox="1"/>
          <p:nvPr/>
        </p:nvSpPr>
        <p:spPr>
          <a:xfrm>
            <a:off x="7233407" y="3261110"/>
            <a:ext cx="2169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1200" dirty="0"/>
              <a:t>Procurato: 19%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1200" dirty="0"/>
              <a:t>Numerosità </a:t>
            </a:r>
            <a:r>
              <a:rPr lang="it-IT" sz="1200" dirty="0" err="1"/>
              <a:t>ctr</a:t>
            </a:r>
            <a:r>
              <a:rPr lang="it-IT" sz="1200" dirty="0"/>
              <a:t>.: 4%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1200" dirty="0"/>
              <a:t>Incidenza </a:t>
            </a:r>
            <a:r>
              <a:rPr lang="it-IT" sz="1200" dirty="0" err="1"/>
              <a:t>Procur</a:t>
            </a:r>
            <a:r>
              <a:rPr lang="it-IT" sz="1200" dirty="0"/>
              <a:t>. Italia: 20%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FFE60CD0-7DB4-4346-9BAD-936317090A97}"/>
              </a:ext>
            </a:extLst>
          </p:cNvPr>
          <p:cNvSpPr txBox="1"/>
          <p:nvPr/>
        </p:nvSpPr>
        <p:spPr>
          <a:xfrm>
            <a:off x="9465277" y="5483754"/>
            <a:ext cx="2169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1200" dirty="0"/>
              <a:t>Unità Gestori: 460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1200" dirty="0"/>
              <a:t>N. Feedback annui: 2.410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84BD38B1-AC05-431C-88C3-F30DE2B6EED3}"/>
              </a:ext>
            </a:extLst>
          </p:cNvPr>
          <p:cNvSpPr txBox="1"/>
          <p:nvPr/>
        </p:nvSpPr>
        <p:spPr>
          <a:xfrm>
            <a:off x="9465277" y="1943208"/>
            <a:ext cx="2169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1200" dirty="0"/>
              <a:t>Business - A: 41%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1200" dirty="0"/>
              <a:t>HSE - A: 26%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1200" dirty="0"/>
              <a:t>Diritti Umani - A: 64%  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5384E7ED-C8AA-4564-BD02-E7F5D516D77F}"/>
              </a:ext>
            </a:extLst>
          </p:cNvPr>
          <p:cNvSpPr txBox="1"/>
          <p:nvPr/>
        </p:nvSpPr>
        <p:spPr>
          <a:xfrm>
            <a:off x="9465277" y="4353432"/>
            <a:ext cx="2169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1200" dirty="0"/>
              <a:t>GM Strategici: 63%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1200" dirty="0"/>
              <a:t>GM RMI: 67%</a:t>
            </a: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E2C4FFC7-F57D-49C4-8D04-11CD1A742375}"/>
              </a:ext>
            </a:extLst>
          </p:cNvPr>
          <p:cNvSpPr txBox="1"/>
          <p:nvPr/>
        </p:nvSpPr>
        <p:spPr>
          <a:xfrm>
            <a:off x="9465277" y="3238638"/>
            <a:ext cx="2169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1200" dirty="0"/>
              <a:t>Procurato: 50%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1200" dirty="0"/>
              <a:t>Numerosità </a:t>
            </a:r>
            <a:r>
              <a:rPr lang="it-IT" sz="1200" dirty="0" err="1"/>
              <a:t>ctr</a:t>
            </a:r>
            <a:r>
              <a:rPr lang="it-IT" sz="1200" dirty="0"/>
              <a:t>.: 11%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1200" dirty="0"/>
              <a:t>Incidenza </a:t>
            </a:r>
            <a:r>
              <a:rPr lang="it-IT" sz="1200" dirty="0" err="1"/>
              <a:t>Procur</a:t>
            </a:r>
            <a:r>
              <a:rPr lang="it-IT" sz="1200" dirty="0"/>
              <a:t>. Italia: 45%</a:t>
            </a:r>
          </a:p>
        </p:txBody>
      </p:sp>
      <p:sp>
        <p:nvSpPr>
          <p:cNvPr id="50" name="Triangolo isoscele 49">
            <a:extLst>
              <a:ext uri="{FF2B5EF4-FFF2-40B4-BE49-F238E27FC236}">
                <a16:creationId xmlns:a16="http://schemas.microsoft.com/office/drawing/2014/main" id="{E3415E2E-A2F6-4755-9F48-B3FB1ED0D6F2}"/>
              </a:ext>
            </a:extLst>
          </p:cNvPr>
          <p:cNvSpPr/>
          <p:nvPr/>
        </p:nvSpPr>
        <p:spPr>
          <a:xfrm flipV="1">
            <a:off x="7341429" y="1028497"/>
            <a:ext cx="1866100" cy="414996"/>
          </a:xfrm>
          <a:prstGeom prst="triangle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endParaRPr lang="it-IT" sz="1700" kern="0">
              <a:solidFill>
                <a:srgbClr val="FFFFFF"/>
              </a:solidFill>
              <a:latin typeface="Fira Sans Extra Condensed Medium"/>
            </a:endParaRP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C67A7A3D-A8D4-4A39-88DF-113BEF36CD05}"/>
              </a:ext>
            </a:extLst>
          </p:cNvPr>
          <p:cNvSpPr txBox="1"/>
          <p:nvPr/>
        </p:nvSpPr>
        <p:spPr>
          <a:xfrm>
            <a:off x="7450614" y="1035141"/>
            <a:ext cx="1647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>
                <a:solidFill>
                  <a:schemeClr val="bg1"/>
                </a:solidFill>
              </a:rPr>
              <a:t>2015</a:t>
            </a:r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996375D0-E632-4A14-907A-724A64BD5591}"/>
              </a:ext>
            </a:extLst>
          </p:cNvPr>
          <p:cNvSpPr txBox="1"/>
          <p:nvPr/>
        </p:nvSpPr>
        <p:spPr>
          <a:xfrm>
            <a:off x="9673775" y="1033406"/>
            <a:ext cx="1647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>
                <a:solidFill>
                  <a:schemeClr val="bg1"/>
                </a:solidFill>
              </a:rPr>
              <a:t>1 </a:t>
            </a:r>
            <a:r>
              <a:rPr lang="it-IT" sz="1600" b="1" i="1" dirty="0" err="1">
                <a:solidFill>
                  <a:schemeClr val="bg1"/>
                </a:solidFill>
              </a:rPr>
              <a:t>dic</a:t>
            </a:r>
            <a:r>
              <a:rPr lang="it-IT" sz="1600" b="1" i="1" dirty="0">
                <a:solidFill>
                  <a:schemeClr val="bg1"/>
                </a:solidFill>
              </a:rPr>
              <a:t> 22</a:t>
            </a:r>
          </a:p>
        </p:txBody>
      </p:sp>
      <p:sp>
        <p:nvSpPr>
          <p:cNvPr id="47" name="Google Shape;975;p33">
            <a:extLst>
              <a:ext uri="{FF2B5EF4-FFF2-40B4-BE49-F238E27FC236}">
                <a16:creationId xmlns:a16="http://schemas.microsoft.com/office/drawing/2014/main" id="{4F77F94E-5648-4AB1-96B5-E6132F331A7A}"/>
              </a:ext>
            </a:extLst>
          </p:cNvPr>
          <p:cNvSpPr txBox="1"/>
          <p:nvPr/>
        </p:nvSpPr>
        <p:spPr>
          <a:xfrm>
            <a:off x="1287231" y="1091306"/>
            <a:ext cx="5094519" cy="401320"/>
          </a:xfrm>
          <a:prstGeom prst="rect">
            <a:avLst/>
          </a:prstGeom>
          <a:solidFill>
            <a:srgbClr val="17375E"/>
          </a:solidFill>
          <a:ln w="19050"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it-IT" sz="1600" b="1" kern="0" dirty="0">
                <a:solidFill>
                  <a:schemeClr val="bg1"/>
                </a:solidFill>
                <a:ea typeface="Roboto"/>
                <a:cs typeface="Roboto"/>
                <a:sym typeface="Roboto"/>
              </a:rPr>
              <a:t>CRITERI DI VALUTAZIONE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Roboto"/>
              <a:cs typeface="Roboto"/>
              <a:sym typeface="Roboto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93620" y="3305018"/>
            <a:ext cx="6286499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C00000"/>
                </a:solidFill>
                <a:latin typeface="EniTabReg" panose="02000506030000020004" pitchFamily="50" charset="0"/>
              </a:rPr>
              <a:t>EFFICACIA</a:t>
            </a:r>
            <a:r>
              <a:rPr lang="it-IT" sz="2000" b="1" dirty="0">
                <a:solidFill>
                  <a:srgbClr val="C00000"/>
                </a:solidFill>
                <a:latin typeface="EniTabReg" panose="02000506030000020004" pitchFamily="50" charset="0"/>
              </a:rPr>
              <a:t> DEI 79 GM</a:t>
            </a:r>
            <a:endParaRPr lang="it-IT" sz="1200" dirty="0">
              <a:latin typeface="EniTabReg" panose="02000506030000020004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b="1" dirty="0">
                <a:latin typeface="EniTabReg" panose="02000506030000020004"/>
              </a:rPr>
              <a:t>CRITICITÀ</a:t>
            </a:r>
            <a:r>
              <a:rPr lang="it-IT" sz="1600" dirty="0">
                <a:latin typeface="EniTabReg" panose="02000506030000020004"/>
              </a:rPr>
              <a:t>: maggior copertura di attività a elevato rischio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b="1" dirty="0">
                <a:latin typeface="EniTabReg" panose="02000506030000020004"/>
              </a:rPr>
              <a:t>RILEVANZA</a:t>
            </a:r>
            <a:r>
              <a:rPr lang="it-IT" sz="1600" dirty="0">
                <a:latin typeface="EniTabReg" panose="02000506030000020004"/>
              </a:rPr>
              <a:t>: copertura al 50% del procurato worldwide con l’11% di contratti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b="1" dirty="0">
                <a:latin typeface="EniTabReg" panose="02000506030000020004"/>
              </a:rPr>
              <a:t>SINERGIE</a:t>
            </a:r>
            <a:r>
              <a:rPr lang="it-IT" sz="1600" dirty="0">
                <a:latin typeface="EniTabReg" panose="02000506030000020004"/>
              </a:rPr>
              <a:t>: sinergie con GM strategici e RMI</a:t>
            </a:r>
          </a:p>
          <a:p>
            <a:endParaRPr lang="it-IT" dirty="0"/>
          </a:p>
        </p:txBody>
      </p:sp>
      <p:sp>
        <p:nvSpPr>
          <p:cNvPr id="49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0" y="6346622"/>
            <a:ext cx="616226" cy="332474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it-IT" dirty="0"/>
          </a:p>
        </p:txBody>
      </p:sp>
      <p:sp>
        <p:nvSpPr>
          <p:cNvPr id="41" name="Rettangolo 40">
            <a:extLst>
              <a:ext uri="{FF2B5EF4-FFF2-40B4-BE49-F238E27FC236}">
                <a16:creationId xmlns:a16="http://schemas.microsoft.com/office/drawing/2014/main" id="{12B84451-72E5-4912-BD12-517C7B5CEA44}"/>
              </a:ext>
            </a:extLst>
          </p:cNvPr>
          <p:cNvSpPr/>
          <p:nvPr/>
        </p:nvSpPr>
        <p:spPr>
          <a:xfrm>
            <a:off x="3781619" y="5577830"/>
            <a:ext cx="612642" cy="5430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/>
              <a:t>X</a:t>
            </a:r>
            <a:r>
              <a:rPr lang="it-IT" b="1" dirty="0"/>
              <a:t>3,5</a:t>
            </a:r>
          </a:p>
        </p:txBody>
      </p:sp>
      <p:sp>
        <p:nvSpPr>
          <p:cNvPr id="53" name="Rettangolo 52">
            <a:extLst>
              <a:ext uri="{FF2B5EF4-FFF2-40B4-BE49-F238E27FC236}">
                <a16:creationId xmlns:a16="http://schemas.microsoft.com/office/drawing/2014/main" id="{8DCAAF2F-5C35-4ED9-B37B-1ECF0C85C404}"/>
              </a:ext>
            </a:extLst>
          </p:cNvPr>
          <p:cNvSpPr/>
          <p:nvPr/>
        </p:nvSpPr>
        <p:spPr>
          <a:xfrm>
            <a:off x="3765297" y="4844532"/>
            <a:ext cx="612642" cy="5430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+3</a:t>
            </a:r>
          </a:p>
        </p:txBody>
      </p: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9C1F1CFC-8EB0-4974-ACC4-CD9780EC5CE5}"/>
              </a:ext>
            </a:extLst>
          </p:cNvPr>
          <p:cNvSpPr txBox="1"/>
          <p:nvPr/>
        </p:nvSpPr>
        <p:spPr>
          <a:xfrm>
            <a:off x="4445009" y="5503119"/>
            <a:ext cx="19839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1" dirty="0">
                <a:latin typeface="EniTabReg" panose="02000506030000020004"/>
              </a:rPr>
              <a:t>Contratti rilevanti EE intercettati </a:t>
            </a:r>
          </a:p>
          <a:p>
            <a:r>
              <a:rPr lang="it-IT" sz="1000" i="1" dirty="0">
                <a:latin typeface="EniTabReg" panose="02000506030000020004"/>
              </a:rPr>
              <a:t>(+6% incidenza a valore)</a:t>
            </a: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B2272EC5-F24E-4ABA-8A21-996F981E25DC}"/>
              </a:ext>
            </a:extLst>
          </p:cNvPr>
          <p:cNvSpPr txBox="1"/>
          <p:nvPr/>
        </p:nvSpPr>
        <p:spPr>
          <a:xfrm>
            <a:off x="1431669" y="4831320"/>
            <a:ext cx="1764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1" dirty="0">
                <a:latin typeface="EniTabReg" panose="02000506030000020004"/>
              </a:rPr>
              <a:t>Valore di contratti con obbligo di FB</a:t>
            </a: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9C65937D-323E-46E7-9948-E013330110F4}"/>
              </a:ext>
            </a:extLst>
          </p:cNvPr>
          <p:cNvSpPr txBox="1"/>
          <p:nvPr/>
        </p:nvSpPr>
        <p:spPr>
          <a:xfrm>
            <a:off x="4377360" y="4962181"/>
            <a:ext cx="1983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1" dirty="0">
                <a:latin typeface="EniTabReg" panose="02000506030000020004"/>
              </a:rPr>
              <a:t>Settori Merceologici New</a:t>
            </a:r>
          </a:p>
        </p:txBody>
      </p:sp>
      <p:sp>
        <p:nvSpPr>
          <p:cNvPr id="57" name="Rettangolo 56">
            <a:extLst>
              <a:ext uri="{FF2B5EF4-FFF2-40B4-BE49-F238E27FC236}">
                <a16:creationId xmlns:a16="http://schemas.microsoft.com/office/drawing/2014/main" id="{F50F47AC-5DBB-4B81-AED0-478BDED19B63}"/>
              </a:ext>
            </a:extLst>
          </p:cNvPr>
          <p:cNvSpPr/>
          <p:nvPr/>
        </p:nvSpPr>
        <p:spPr>
          <a:xfrm>
            <a:off x="671472" y="5564192"/>
            <a:ext cx="612642" cy="5430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-2%</a:t>
            </a:r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5F5DECC3-A3C5-4976-B538-93B50721180E}"/>
              </a:ext>
            </a:extLst>
          </p:cNvPr>
          <p:cNvSpPr txBox="1"/>
          <p:nvPr/>
        </p:nvSpPr>
        <p:spPr>
          <a:xfrm>
            <a:off x="1397092" y="5574119"/>
            <a:ext cx="2368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1" dirty="0">
                <a:latin typeface="EniTabReg" panose="02000506030000020004"/>
              </a:rPr>
              <a:t>Incidenza NR su totale valore intercettato</a:t>
            </a:r>
          </a:p>
        </p:txBody>
      </p:sp>
      <p:sp>
        <p:nvSpPr>
          <p:cNvPr id="61" name="Rettangolo 60">
            <a:extLst>
              <a:ext uri="{FF2B5EF4-FFF2-40B4-BE49-F238E27FC236}">
                <a16:creationId xmlns:a16="http://schemas.microsoft.com/office/drawing/2014/main" id="{8DCAAF2F-5C35-4ED9-B37B-1ECF0C85C404}"/>
              </a:ext>
            </a:extLst>
          </p:cNvPr>
          <p:cNvSpPr/>
          <p:nvPr/>
        </p:nvSpPr>
        <p:spPr>
          <a:xfrm>
            <a:off x="673766" y="4844532"/>
            <a:ext cx="612642" cy="5430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/>
              <a:t>18 Mrd.</a:t>
            </a:r>
          </a:p>
        </p:txBody>
      </p:sp>
    </p:spTree>
    <p:extLst>
      <p:ext uri="{BB962C8B-B14F-4D97-AF65-F5344CB8AC3E}">
        <p14:creationId xmlns:p14="http://schemas.microsoft.com/office/powerpoint/2010/main" val="1213443319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7815D0-0045-4DA7-8B15-13C372804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latin typeface="EniTabReg" panose="02000506030000020004" pitchFamily="50" charset="0"/>
              </a:rPr>
              <a:t>Elenco Gruppi Merce rilevanti 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78761870-AD63-418B-880F-4A2B8744EB7D}"/>
              </a:ext>
            </a:extLst>
          </p:cNvPr>
          <p:cNvSpPr txBox="1">
            <a:spLocks/>
          </p:cNvSpPr>
          <p:nvPr/>
        </p:nvSpPr>
        <p:spPr>
          <a:xfrm>
            <a:off x="616226" y="893268"/>
            <a:ext cx="7740121" cy="4544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i="1" dirty="0">
                <a:latin typeface="EniTabReg" panose="02000506030000020004"/>
              </a:rPr>
              <a:t>14 Settori Merceologici intercettano il 50% del Procurato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C954699-D6C9-4579-8116-88440607143B}"/>
              </a:ext>
            </a:extLst>
          </p:cNvPr>
          <p:cNvSpPr txBox="1"/>
          <p:nvPr/>
        </p:nvSpPr>
        <p:spPr>
          <a:xfrm>
            <a:off x="746156" y="1355151"/>
            <a:ext cx="2345336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>
                <a:latin typeface="EniTabReg" panose="02000506030000020004"/>
              </a:rPr>
              <a:t>FB obbligatorio:</a:t>
            </a:r>
          </a:p>
          <a:p>
            <a:pPr marL="176213" indent="-176213">
              <a:buFont typeface="Wingdings" panose="05000000000000000000" pitchFamily="2" charset="2"/>
              <a:buChar char="§"/>
            </a:pPr>
            <a:r>
              <a:rPr lang="it-IT" sz="1400" i="1" dirty="0">
                <a:latin typeface="EniTabReg" panose="02000506030000020004"/>
              </a:rPr>
              <a:t>Contratto chiuso &gt; 150 K€</a:t>
            </a:r>
          </a:p>
          <a:p>
            <a:pPr marL="176213" indent="-176213">
              <a:buFont typeface="Wingdings" panose="05000000000000000000" pitchFamily="2" charset="2"/>
              <a:buChar char="§"/>
            </a:pPr>
            <a:r>
              <a:rPr lang="it-IT" sz="1400" i="1" dirty="0">
                <a:latin typeface="EniTabReg" panose="02000506030000020004"/>
              </a:rPr>
              <a:t>Contratto aperto &gt; 450K€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F9DFAA6-960E-4CB8-8C5D-B8BFCAB0A836}"/>
              </a:ext>
            </a:extLst>
          </p:cNvPr>
          <p:cNvSpPr txBox="1"/>
          <p:nvPr/>
        </p:nvSpPr>
        <p:spPr>
          <a:xfrm>
            <a:off x="3062334" y="1337960"/>
            <a:ext cx="2466011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>
                <a:latin typeface="EniTabReg" panose="02000506030000020004"/>
              </a:rPr>
              <a:t>Timing:</a:t>
            </a:r>
          </a:p>
          <a:p>
            <a:pPr marL="176213" indent="-176213">
              <a:buFont typeface="Wingdings" panose="05000000000000000000" pitchFamily="2" charset="2"/>
              <a:buChar char="§"/>
            </a:pPr>
            <a:r>
              <a:rPr kumimoji="0" 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niTabReg" panose="02000506030000020004"/>
              </a:rPr>
              <a:t>Almeno una volta all’anno</a:t>
            </a:r>
          </a:p>
          <a:p>
            <a:pPr marL="176213" indent="-176213">
              <a:buFont typeface="Wingdings" panose="05000000000000000000" pitchFamily="2" charset="2"/>
              <a:buChar char="§"/>
            </a:pPr>
            <a:r>
              <a:rPr lang="it-IT" sz="1400" i="1" dirty="0">
                <a:solidFill>
                  <a:prstClr val="black"/>
                </a:solidFill>
                <a:latin typeface="EniTabReg" panose="02000506030000020004"/>
              </a:rPr>
              <a:t>Chiusura del contratto</a:t>
            </a:r>
            <a:endParaRPr lang="it-IT" sz="1400" i="1" dirty="0">
              <a:latin typeface="EniTabReg" panose="02000506030000020004"/>
            </a:endParaRPr>
          </a:p>
        </p:txBody>
      </p:sp>
      <p:sp>
        <p:nvSpPr>
          <p:cNvPr id="1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0" y="6346622"/>
            <a:ext cx="616226" cy="332474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AEFBC198-C972-4B52-962E-C65A61527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4" y="2295860"/>
            <a:ext cx="11093395" cy="389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179283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964FC8-40DD-4AD8-9B53-D8B91D8BA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latin typeface="EniTabReg" panose="02000506030000020004" pitchFamily="50" charset="0"/>
              </a:rPr>
              <a:t>Questionario Feedback di Esecuzione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F61F290-8B28-4722-AFEA-3A0D9E344D76}"/>
              </a:ext>
            </a:extLst>
          </p:cNvPr>
          <p:cNvSpPr/>
          <p:nvPr/>
        </p:nvSpPr>
        <p:spPr>
          <a:xfrm>
            <a:off x="1450430" y="905087"/>
            <a:ext cx="276562" cy="29045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/>
            <a:r>
              <a:rPr lang="it-IT" sz="1400" b="1" dirty="0"/>
              <a:t>1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1EBDBF3D-6734-4BAD-9262-8B439CC4B48A}"/>
              </a:ext>
            </a:extLst>
          </p:cNvPr>
          <p:cNvSpPr/>
          <p:nvPr/>
        </p:nvSpPr>
        <p:spPr>
          <a:xfrm>
            <a:off x="1450111" y="4964227"/>
            <a:ext cx="277200" cy="291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/>
            <a:r>
              <a:rPr lang="it-IT" sz="1400" b="1" dirty="0"/>
              <a:t>11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A7385498-50B6-48EF-B7A2-EB66A0334225}"/>
              </a:ext>
            </a:extLst>
          </p:cNvPr>
          <p:cNvSpPr txBox="1"/>
          <p:nvPr/>
        </p:nvSpPr>
        <p:spPr>
          <a:xfrm>
            <a:off x="259665" y="944555"/>
            <a:ext cx="115780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00" b="1" dirty="0">
                <a:latin typeface="EniTabReg" panose="02000506030000020004"/>
              </a:rPr>
              <a:t>QUALITÀ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A7FCFBDB-CD67-446C-BFD9-F0D5D5CEBCC0}"/>
              </a:ext>
            </a:extLst>
          </p:cNvPr>
          <p:cNvSpPr txBox="1"/>
          <p:nvPr/>
        </p:nvSpPr>
        <p:spPr>
          <a:xfrm>
            <a:off x="250696" y="2163195"/>
            <a:ext cx="113617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00" b="1" dirty="0">
                <a:latin typeface="EniTabReg" panose="02000506030000020004"/>
              </a:rPr>
              <a:t>QUALITÀ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75BFC692-AD4E-451A-B89D-E68681FD7CD4}"/>
              </a:ext>
            </a:extLst>
          </p:cNvPr>
          <p:cNvSpPr txBox="1"/>
          <p:nvPr/>
        </p:nvSpPr>
        <p:spPr>
          <a:xfrm>
            <a:off x="259665" y="2500004"/>
            <a:ext cx="114677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00" b="1" dirty="0">
                <a:latin typeface="EniTabReg" panose="02000506030000020004"/>
              </a:rPr>
              <a:t>SICUREZZA*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D91E0A83-8114-4CCD-A33F-83805AE71756}"/>
              </a:ext>
            </a:extLst>
          </p:cNvPr>
          <p:cNvSpPr txBox="1"/>
          <p:nvPr/>
        </p:nvSpPr>
        <p:spPr>
          <a:xfrm>
            <a:off x="286006" y="4480888"/>
            <a:ext cx="171110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00" b="1" dirty="0">
                <a:latin typeface="EniTabReg" panose="02000506030000020004"/>
              </a:rPr>
              <a:t>COMPLIANCE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82C3B8ED-429A-4981-9EEC-FB41EA31DA26}"/>
              </a:ext>
            </a:extLst>
          </p:cNvPr>
          <p:cNvSpPr txBox="1"/>
          <p:nvPr/>
        </p:nvSpPr>
        <p:spPr>
          <a:xfrm>
            <a:off x="286006" y="4077547"/>
            <a:ext cx="171110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00" b="1" dirty="0">
                <a:latin typeface="EniTabReg" panose="02000506030000020004"/>
              </a:rPr>
              <a:t>COMPLIANCE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B82B763C-9A38-4419-B530-7A6C3430B76D}"/>
              </a:ext>
            </a:extLst>
          </p:cNvPr>
          <p:cNvSpPr txBox="1"/>
          <p:nvPr/>
        </p:nvSpPr>
        <p:spPr>
          <a:xfrm>
            <a:off x="1885465" y="919510"/>
            <a:ext cx="66948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latin typeface="EniTabReg" panose="02000506030000020004"/>
              </a:rPr>
              <a:t>In che misura il fornitore è stato puntuale nel rispetto dei termini di consegna / evasione dei beni / servizi richiesti?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35B82343-736A-4B5C-BFB0-5C061BAB445E}"/>
              </a:ext>
            </a:extLst>
          </p:cNvPr>
          <p:cNvSpPr txBox="1"/>
          <p:nvPr/>
        </p:nvSpPr>
        <p:spPr>
          <a:xfrm>
            <a:off x="1876497" y="2072576"/>
            <a:ext cx="672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latin typeface="EniTabReg" panose="02000506030000020004"/>
              </a:rPr>
              <a:t>Come valuti l’organizzazione, la capacità e l’accuratezza dimostrata dal fornitore nell’esecuzione del contratto nel suo complesso?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F285E351-153B-485C-B4AF-015B18890A83}"/>
              </a:ext>
            </a:extLst>
          </p:cNvPr>
          <p:cNvSpPr txBox="1"/>
          <p:nvPr/>
        </p:nvSpPr>
        <p:spPr>
          <a:xfrm>
            <a:off x="1869227" y="4092936"/>
            <a:ext cx="65857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latin typeface="EniTabReg" panose="02000506030000020004"/>
              </a:rPr>
              <a:t>Come valuti la documentazione tecnico/contabile presentata dal fornitore rispetto alla prestazione effettivamente eseguita? 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836F7A31-2A96-44D6-98CA-63F3FE050363}"/>
              </a:ext>
            </a:extLst>
          </p:cNvPr>
          <p:cNvSpPr txBox="1"/>
          <p:nvPr/>
        </p:nvSpPr>
        <p:spPr>
          <a:xfrm>
            <a:off x="264596" y="1335661"/>
            <a:ext cx="112868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00" b="1" dirty="0">
                <a:latin typeface="EniTabReg" panose="02000506030000020004"/>
              </a:rPr>
              <a:t>QUALITÀ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4159725B-922E-48CE-9534-4B748E1A281A}"/>
              </a:ext>
            </a:extLst>
          </p:cNvPr>
          <p:cNvSpPr txBox="1"/>
          <p:nvPr/>
        </p:nvSpPr>
        <p:spPr>
          <a:xfrm>
            <a:off x="1890397" y="1348745"/>
            <a:ext cx="67280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latin typeface="EniTabReg" panose="02000506030000020004"/>
              </a:rPr>
              <a:t>In che misura i risultati dell’attività del fornitore sono stati in linea rispetto ai requisiti previsti dalle specifiche contrattuali?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248CE4E9-0CC1-4098-92CB-520DF7BA439C}"/>
              </a:ext>
            </a:extLst>
          </p:cNvPr>
          <p:cNvSpPr txBox="1"/>
          <p:nvPr/>
        </p:nvSpPr>
        <p:spPr>
          <a:xfrm>
            <a:off x="264596" y="1710375"/>
            <a:ext cx="11052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00" b="1" dirty="0">
                <a:latin typeface="EniTabReg" panose="02000506030000020004"/>
              </a:rPr>
              <a:t>QUALITÀ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D5798B28-88FE-4D7B-93DD-6BD0B982D5A8}"/>
              </a:ext>
            </a:extLst>
          </p:cNvPr>
          <p:cNvSpPr txBox="1"/>
          <p:nvPr/>
        </p:nvSpPr>
        <p:spPr>
          <a:xfrm>
            <a:off x="1890397" y="1725764"/>
            <a:ext cx="67284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latin typeface="EniTabReg" panose="02000506030000020004"/>
              </a:rPr>
              <a:t>In che misura il personale del fornitore si è dimostrato adeguato, formato e consapevole delle attività da svolgere?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7790BA31-63C6-4680-81A6-97FE5C1939B1}"/>
              </a:ext>
            </a:extLst>
          </p:cNvPr>
          <p:cNvSpPr txBox="1"/>
          <p:nvPr/>
        </p:nvSpPr>
        <p:spPr>
          <a:xfrm>
            <a:off x="1885467" y="2489039"/>
            <a:ext cx="67559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latin typeface="EniTabReg" panose="02000506030000020004"/>
              </a:rPr>
              <a:t>Violazioni alle disposizioni HSE previste da contratto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F19CC954-BCB5-4708-9ABB-57A8E053EB6D}"/>
              </a:ext>
            </a:extLst>
          </p:cNvPr>
          <p:cNvSpPr txBox="1"/>
          <p:nvPr/>
        </p:nvSpPr>
        <p:spPr>
          <a:xfrm>
            <a:off x="1869227" y="2887656"/>
            <a:ext cx="67912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latin typeface="EniTabReg" panose="02000506030000020004"/>
              </a:rPr>
              <a:t>Indice di frequenza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F9FFFD6E-C147-485E-862B-25C6878498F6}"/>
              </a:ext>
            </a:extLst>
          </p:cNvPr>
          <p:cNvSpPr txBox="1"/>
          <p:nvPr/>
        </p:nvSpPr>
        <p:spPr>
          <a:xfrm>
            <a:off x="1876497" y="3286273"/>
            <a:ext cx="67840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latin typeface="EniTabReg" panose="02000506030000020004"/>
              </a:rPr>
              <a:t>Percentuale di personale dell’appaltatore formato in ambito HSE come da formazione prevista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0C4782F2-989A-46E9-8707-6C52E47C97BB}"/>
              </a:ext>
            </a:extLst>
          </p:cNvPr>
          <p:cNvSpPr txBox="1"/>
          <p:nvPr/>
        </p:nvSpPr>
        <p:spPr>
          <a:xfrm>
            <a:off x="1869227" y="3623308"/>
            <a:ext cx="65453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latin typeface="EniTabReg" panose="02000506030000020004"/>
              </a:rPr>
              <a:t>Percentuale del numero di azioni HSE chiuse su numero totale di azioni da chiudere nel periodo (le azioni da chiudere sono comunicate al contrattista e sono originate da ispezioni, verifiche e audit)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67A01445-DDDE-4F9C-9432-39D95293FB7F}"/>
              </a:ext>
            </a:extLst>
          </p:cNvPr>
          <p:cNvSpPr txBox="1"/>
          <p:nvPr/>
        </p:nvSpPr>
        <p:spPr>
          <a:xfrm>
            <a:off x="259665" y="2895101"/>
            <a:ext cx="111545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00" b="1" dirty="0">
                <a:latin typeface="EniTabReg" panose="02000506030000020004"/>
              </a:rPr>
              <a:t>SICUREZZA*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F12A6887-14C1-4200-8F40-EB8B4705A951}"/>
              </a:ext>
            </a:extLst>
          </p:cNvPr>
          <p:cNvSpPr txBox="1"/>
          <p:nvPr/>
        </p:nvSpPr>
        <p:spPr>
          <a:xfrm>
            <a:off x="286006" y="3290198"/>
            <a:ext cx="112847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00" b="1" dirty="0">
                <a:latin typeface="EniTabReg" panose="02000506030000020004"/>
              </a:rPr>
              <a:t>SICUREZZA*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D3F00628-E3F2-4934-ADE7-102A61E4B8B9}"/>
              </a:ext>
            </a:extLst>
          </p:cNvPr>
          <p:cNvSpPr txBox="1"/>
          <p:nvPr/>
        </p:nvSpPr>
        <p:spPr>
          <a:xfrm>
            <a:off x="286006" y="3685295"/>
            <a:ext cx="108062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00" b="1" dirty="0">
                <a:latin typeface="EniTabReg" panose="02000506030000020004"/>
              </a:rPr>
              <a:t>SICUREZZA*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7DE836B0-C1AE-4353-AAA1-72274D5C9326}"/>
              </a:ext>
            </a:extLst>
          </p:cNvPr>
          <p:cNvSpPr txBox="1"/>
          <p:nvPr/>
        </p:nvSpPr>
        <p:spPr>
          <a:xfrm>
            <a:off x="1834064" y="4496277"/>
            <a:ext cx="6631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latin typeface="EniTabReg" panose="02000506030000020004"/>
              </a:rPr>
              <a:t>In che misura la contabilizzazione dei lavori è stata puntuale e precisa?</a:t>
            </a:r>
          </a:p>
        </p:txBody>
      </p:sp>
      <p:pic>
        <p:nvPicPr>
          <p:cNvPr id="43" name="Picture 4" descr="new - Garden Relais - Hotel e Ristorante a Borso del Grappa">
            <a:extLst>
              <a:ext uri="{FF2B5EF4-FFF2-40B4-BE49-F238E27FC236}">
                <a16:creationId xmlns:a16="http://schemas.microsoft.com/office/drawing/2014/main" id="{8349FB8D-56E0-4473-84EA-217445E8F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733" y="5132181"/>
            <a:ext cx="215480" cy="14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95B3B453-F35D-4A1A-BF8D-87F029F631E3}"/>
              </a:ext>
            </a:extLst>
          </p:cNvPr>
          <p:cNvSpPr txBox="1"/>
          <p:nvPr/>
        </p:nvSpPr>
        <p:spPr>
          <a:xfrm>
            <a:off x="1840942" y="4809945"/>
            <a:ext cx="660090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latin typeface="EniTabReg" panose="02000506030000020004"/>
              </a:rPr>
              <a:t>Sulla base delle informazioni disponibili il fornitore ha garantito il rispetto dei diritti umani? (es. criticità: utilizzo di lavoro minorile, lavoro forzato o obbligato, discriminazione, orario di lavoro, libertà di associazione e diritto alla contrattazione collettiva, ambiente di lavoro non salubre)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63E418FC-0433-472A-B335-209F2A0176CD}"/>
              </a:ext>
            </a:extLst>
          </p:cNvPr>
          <p:cNvSpPr txBox="1"/>
          <p:nvPr/>
        </p:nvSpPr>
        <p:spPr>
          <a:xfrm>
            <a:off x="286006" y="4963833"/>
            <a:ext cx="119827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00" b="1" dirty="0">
                <a:latin typeface="EniTabReg" panose="02000506030000020004"/>
              </a:rPr>
              <a:t>COMPLIANCE</a:t>
            </a:r>
          </a:p>
        </p:txBody>
      </p:sp>
      <p:sp>
        <p:nvSpPr>
          <p:cNvPr id="47" name="Rettangolo 46">
            <a:extLst>
              <a:ext uri="{FF2B5EF4-FFF2-40B4-BE49-F238E27FC236}">
                <a16:creationId xmlns:a16="http://schemas.microsoft.com/office/drawing/2014/main" id="{A4AE9380-CDC7-4582-8032-7803E13C9700}"/>
              </a:ext>
            </a:extLst>
          </p:cNvPr>
          <p:cNvSpPr/>
          <p:nvPr/>
        </p:nvSpPr>
        <p:spPr>
          <a:xfrm>
            <a:off x="8548848" y="1048633"/>
            <a:ext cx="3398290" cy="49887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Rettangolo 47">
            <a:extLst>
              <a:ext uri="{FF2B5EF4-FFF2-40B4-BE49-F238E27FC236}">
                <a16:creationId xmlns:a16="http://schemas.microsoft.com/office/drawing/2014/main" id="{C2B8FC19-D1C9-4BFC-A119-19B0DAD354D3}"/>
              </a:ext>
            </a:extLst>
          </p:cNvPr>
          <p:cNvSpPr/>
          <p:nvPr/>
        </p:nvSpPr>
        <p:spPr>
          <a:xfrm>
            <a:off x="8989782" y="990186"/>
            <a:ext cx="2516422" cy="2829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/>
            <a:r>
              <a:rPr lang="it-IT" sz="1400" b="1" dirty="0">
                <a:latin typeface="EniTabReg" panose="02000506030000020004"/>
              </a:rPr>
              <a:t>SEGNALAZIONE CRITICITÀ</a:t>
            </a: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400B5ED2-5C65-4C35-B81B-B4E722B0F6BB}"/>
              </a:ext>
            </a:extLst>
          </p:cNvPr>
          <p:cNvSpPr txBox="1"/>
          <p:nvPr/>
        </p:nvSpPr>
        <p:spPr>
          <a:xfrm>
            <a:off x="9008556" y="1332245"/>
            <a:ext cx="2917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EniTabReg" panose="02000506030000020004"/>
              </a:rPr>
              <a:t>Mancato rispetto, da parte del fornitore, della normativa applicabile in tema di lavoro</a:t>
            </a: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C2FE7199-9669-456C-B0AC-98B75EF9A02E}"/>
              </a:ext>
            </a:extLst>
          </p:cNvPr>
          <p:cNvSpPr txBox="1"/>
          <p:nvPr/>
        </p:nvSpPr>
        <p:spPr>
          <a:xfrm>
            <a:off x="9008556" y="1867188"/>
            <a:ext cx="2917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EniTabReg" panose="02000506030000020004"/>
              </a:rPr>
              <a:t>Mancato rispetto degli obblighi contrattuali di carattere amministrativo e/o norme in tema di subappalto</a:t>
            </a:r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F9C6B7F4-B2AD-4CB1-BA1A-4F6E98347BDA}"/>
              </a:ext>
            </a:extLst>
          </p:cNvPr>
          <p:cNvSpPr txBox="1"/>
          <p:nvPr/>
        </p:nvSpPr>
        <p:spPr>
          <a:xfrm>
            <a:off x="9008556" y="2561077"/>
            <a:ext cx="2917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EniTabReg" panose="02000506030000020004"/>
              </a:rPr>
              <a:t>Mancato rispettato del codice Etico Eni / Codice di condotta</a:t>
            </a:r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AADCE6A2-F1BC-4763-9254-1F3AB8509C4A}"/>
              </a:ext>
            </a:extLst>
          </p:cNvPr>
          <p:cNvSpPr txBox="1"/>
          <p:nvPr/>
        </p:nvSpPr>
        <p:spPr>
          <a:xfrm>
            <a:off x="9008556" y="3078186"/>
            <a:ext cx="2917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EniTabReg" panose="02000506030000020004"/>
              </a:rPr>
              <a:t>Eventi indicativi di una potenziale situazione di rischio circa la solidità economica/finanziaria del fornitore</a:t>
            </a:r>
          </a:p>
        </p:txBody>
      </p:sp>
      <p:sp>
        <p:nvSpPr>
          <p:cNvPr id="54" name="Rettangolo 53">
            <a:extLst>
              <a:ext uri="{FF2B5EF4-FFF2-40B4-BE49-F238E27FC236}">
                <a16:creationId xmlns:a16="http://schemas.microsoft.com/office/drawing/2014/main" id="{2A4E5992-4918-46C3-8A17-63486CDF12CE}"/>
              </a:ext>
            </a:extLst>
          </p:cNvPr>
          <p:cNvSpPr/>
          <p:nvPr/>
        </p:nvSpPr>
        <p:spPr>
          <a:xfrm>
            <a:off x="8618878" y="1383077"/>
            <a:ext cx="360000" cy="36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/>
            <a:r>
              <a:rPr lang="it-IT" sz="1400" b="1" dirty="0"/>
              <a:t>1</a:t>
            </a:r>
          </a:p>
        </p:txBody>
      </p:sp>
      <p:sp>
        <p:nvSpPr>
          <p:cNvPr id="56" name="Rettangolo 55">
            <a:extLst>
              <a:ext uri="{FF2B5EF4-FFF2-40B4-BE49-F238E27FC236}">
                <a16:creationId xmlns:a16="http://schemas.microsoft.com/office/drawing/2014/main" id="{C15D2CB9-0ACA-49A5-99C7-021649E4F340}"/>
              </a:ext>
            </a:extLst>
          </p:cNvPr>
          <p:cNvSpPr/>
          <p:nvPr/>
        </p:nvSpPr>
        <p:spPr>
          <a:xfrm>
            <a:off x="8618878" y="2010353"/>
            <a:ext cx="360000" cy="36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/>
            <a:r>
              <a:rPr lang="it-IT" sz="1400" b="1" dirty="0"/>
              <a:t>2</a:t>
            </a:r>
          </a:p>
        </p:txBody>
      </p:sp>
      <p:sp>
        <p:nvSpPr>
          <p:cNvPr id="57" name="Rettangolo 56">
            <a:extLst>
              <a:ext uri="{FF2B5EF4-FFF2-40B4-BE49-F238E27FC236}">
                <a16:creationId xmlns:a16="http://schemas.microsoft.com/office/drawing/2014/main" id="{3105A85B-9A68-4013-AF31-9E7CA3A0E768}"/>
              </a:ext>
            </a:extLst>
          </p:cNvPr>
          <p:cNvSpPr/>
          <p:nvPr/>
        </p:nvSpPr>
        <p:spPr>
          <a:xfrm>
            <a:off x="8618878" y="2611909"/>
            <a:ext cx="360000" cy="36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/>
            <a:r>
              <a:rPr lang="it-IT" sz="1400" b="1" dirty="0"/>
              <a:t>3</a:t>
            </a:r>
          </a:p>
        </p:txBody>
      </p:sp>
      <p:sp>
        <p:nvSpPr>
          <p:cNvPr id="58" name="Rettangolo 57">
            <a:extLst>
              <a:ext uri="{FF2B5EF4-FFF2-40B4-BE49-F238E27FC236}">
                <a16:creationId xmlns:a16="http://schemas.microsoft.com/office/drawing/2014/main" id="{03345A81-F93F-4434-8EFD-A44EAC2D8F3F}"/>
              </a:ext>
            </a:extLst>
          </p:cNvPr>
          <p:cNvSpPr/>
          <p:nvPr/>
        </p:nvSpPr>
        <p:spPr>
          <a:xfrm>
            <a:off x="8618878" y="3221351"/>
            <a:ext cx="360000" cy="36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/>
            <a:r>
              <a:rPr lang="it-IT" sz="1400" b="1" dirty="0"/>
              <a:t>4</a:t>
            </a:r>
          </a:p>
        </p:txBody>
      </p:sp>
      <p:sp>
        <p:nvSpPr>
          <p:cNvPr id="59" name="Rettangolo 58">
            <a:extLst>
              <a:ext uri="{FF2B5EF4-FFF2-40B4-BE49-F238E27FC236}">
                <a16:creationId xmlns:a16="http://schemas.microsoft.com/office/drawing/2014/main" id="{0628FBAF-97AC-4308-8384-7EB414BAF887}"/>
              </a:ext>
            </a:extLst>
          </p:cNvPr>
          <p:cNvSpPr/>
          <p:nvPr/>
        </p:nvSpPr>
        <p:spPr>
          <a:xfrm>
            <a:off x="8618878" y="3821953"/>
            <a:ext cx="360000" cy="360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/>
            <a:r>
              <a:rPr lang="it-IT" sz="1400" b="1" dirty="0"/>
              <a:t>5</a:t>
            </a:r>
          </a:p>
        </p:txBody>
      </p:sp>
      <p:pic>
        <p:nvPicPr>
          <p:cNvPr id="60" name="Picture 4" descr="new - Garden Relais - Hotel e Ristorante a Borso del Grappa">
            <a:extLst>
              <a:ext uri="{FF2B5EF4-FFF2-40B4-BE49-F238E27FC236}">
                <a16:creationId xmlns:a16="http://schemas.microsoft.com/office/drawing/2014/main" id="{0B2BD553-D841-4B67-A841-FD7587A49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535" y="4114042"/>
            <a:ext cx="215480" cy="14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DF25726A-1159-42BD-83BA-613CD8E191A8}"/>
              </a:ext>
            </a:extLst>
          </p:cNvPr>
          <p:cNvSpPr txBox="1"/>
          <p:nvPr/>
        </p:nvSpPr>
        <p:spPr>
          <a:xfrm>
            <a:off x="9008556" y="3863454"/>
            <a:ext cx="2917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EniTabReg" panose="02000506030000020004"/>
              </a:rPr>
              <a:t>Rilevati eventi di </a:t>
            </a:r>
            <a:r>
              <a:rPr lang="it-IT" sz="1200" i="1" dirty="0" err="1">
                <a:latin typeface="EniTabReg" panose="02000506030000020004"/>
              </a:rPr>
              <a:t>breach</a:t>
            </a:r>
            <a:r>
              <a:rPr lang="it-IT" sz="1200" dirty="0">
                <a:latin typeface="EniTabReg" panose="02000506030000020004"/>
              </a:rPr>
              <a:t> di cybersecurity?</a:t>
            </a:r>
          </a:p>
        </p:txBody>
      </p:sp>
      <p:sp>
        <p:nvSpPr>
          <p:cNvPr id="62" name="Rettangolo 61">
            <a:extLst>
              <a:ext uri="{FF2B5EF4-FFF2-40B4-BE49-F238E27FC236}">
                <a16:creationId xmlns:a16="http://schemas.microsoft.com/office/drawing/2014/main" id="{ACB6B9D3-1217-4710-83C6-9D163BE38E6E}"/>
              </a:ext>
            </a:extLst>
          </p:cNvPr>
          <p:cNvSpPr/>
          <p:nvPr/>
        </p:nvSpPr>
        <p:spPr>
          <a:xfrm>
            <a:off x="8618878" y="4328103"/>
            <a:ext cx="360000" cy="360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/>
            <a:r>
              <a:rPr lang="it-IT" sz="1400" b="1" dirty="0"/>
              <a:t>6</a:t>
            </a:r>
          </a:p>
        </p:txBody>
      </p:sp>
      <p:pic>
        <p:nvPicPr>
          <p:cNvPr id="63" name="Picture 4" descr="new - Garden Relais - Hotel e Ristorante a Borso del Grappa">
            <a:extLst>
              <a:ext uri="{FF2B5EF4-FFF2-40B4-BE49-F238E27FC236}">
                <a16:creationId xmlns:a16="http://schemas.microsoft.com/office/drawing/2014/main" id="{C8B50A1D-10E5-4289-8C42-D05CA5D1F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576" y="4620192"/>
            <a:ext cx="215480" cy="14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CasellaDiTesto 63">
            <a:extLst>
              <a:ext uri="{FF2B5EF4-FFF2-40B4-BE49-F238E27FC236}">
                <a16:creationId xmlns:a16="http://schemas.microsoft.com/office/drawing/2014/main" id="{3BD1CF7A-ECA9-4187-9901-D7913D02A6D0}"/>
              </a:ext>
            </a:extLst>
          </p:cNvPr>
          <p:cNvSpPr txBox="1"/>
          <p:nvPr/>
        </p:nvSpPr>
        <p:spPr>
          <a:xfrm>
            <a:off x="9008556" y="4357880"/>
            <a:ext cx="2917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EniTabReg" panose="02000506030000020004"/>
              </a:rPr>
              <a:t>Evidenza o notizia di reati </a:t>
            </a:r>
          </a:p>
        </p:txBody>
      </p:sp>
      <p:sp>
        <p:nvSpPr>
          <p:cNvPr id="65" name="Rettangolo 64">
            <a:extLst>
              <a:ext uri="{FF2B5EF4-FFF2-40B4-BE49-F238E27FC236}">
                <a16:creationId xmlns:a16="http://schemas.microsoft.com/office/drawing/2014/main" id="{0404BB30-6E93-4F40-808F-CA40FDAB42DD}"/>
              </a:ext>
            </a:extLst>
          </p:cNvPr>
          <p:cNvSpPr/>
          <p:nvPr/>
        </p:nvSpPr>
        <p:spPr>
          <a:xfrm>
            <a:off x="8618878" y="4856625"/>
            <a:ext cx="360000" cy="360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/>
            <a:r>
              <a:rPr lang="it-IT" sz="1400" b="1" dirty="0"/>
              <a:t>7</a:t>
            </a:r>
          </a:p>
        </p:txBody>
      </p:sp>
      <p:pic>
        <p:nvPicPr>
          <p:cNvPr id="66" name="Picture 4" descr="new - Garden Relais - Hotel e Ristorante a Borso del Grappa">
            <a:extLst>
              <a:ext uri="{FF2B5EF4-FFF2-40B4-BE49-F238E27FC236}">
                <a16:creationId xmlns:a16="http://schemas.microsoft.com/office/drawing/2014/main" id="{61948BE2-BA0D-4DF8-A2A8-585FD48F4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576" y="5136149"/>
            <a:ext cx="215480" cy="14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CasellaDiTesto 66">
            <a:extLst>
              <a:ext uri="{FF2B5EF4-FFF2-40B4-BE49-F238E27FC236}">
                <a16:creationId xmlns:a16="http://schemas.microsoft.com/office/drawing/2014/main" id="{629F3B76-FB62-4D65-B94E-1032AB5B279B}"/>
              </a:ext>
            </a:extLst>
          </p:cNvPr>
          <p:cNvSpPr txBox="1"/>
          <p:nvPr/>
        </p:nvSpPr>
        <p:spPr>
          <a:xfrm>
            <a:off x="9008556" y="4713460"/>
            <a:ext cx="2917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EniTabReg" panose="02000506030000020004"/>
              </a:rPr>
              <a:t>Evidenza o notizia di violazione di normative o apertura di procedimenti civili/penali a carico del fornitore o di suoi amministratori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4D71A15-4605-476E-8E0A-8D6CF9413869}"/>
              </a:ext>
            </a:extLst>
          </p:cNvPr>
          <p:cNvSpPr txBox="1"/>
          <p:nvPr/>
        </p:nvSpPr>
        <p:spPr>
          <a:xfrm>
            <a:off x="8860706" y="5452571"/>
            <a:ext cx="2917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i="1" dirty="0">
                <a:latin typeface="EniTabReg" panose="02000506030000020004"/>
              </a:rPr>
              <a:t>Nessun impatto su score performance</a:t>
            </a:r>
          </a:p>
        </p:txBody>
      </p:sp>
      <p:sp>
        <p:nvSpPr>
          <p:cNvPr id="98" name="Rettangolo 97">
            <a:extLst>
              <a:ext uri="{FF2B5EF4-FFF2-40B4-BE49-F238E27FC236}">
                <a16:creationId xmlns:a16="http://schemas.microsoft.com/office/drawing/2014/main" id="{AF61F290-8B28-4722-AFEA-3A0D9E344D76}"/>
              </a:ext>
            </a:extLst>
          </p:cNvPr>
          <p:cNvSpPr/>
          <p:nvPr/>
        </p:nvSpPr>
        <p:spPr>
          <a:xfrm>
            <a:off x="1450430" y="2127247"/>
            <a:ext cx="276562" cy="29045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/>
            <a:r>
              <a:rPr lang="it-IT" sz="1400" b="1" dirty="0"/>
              <a:t>4</a:t>
            </a:r>
          </a:p>
        </p:txBody>
      </p:sp>
      <p:sp>
        <p:nvSpPr>
          <p:cNvPr id="99" name="Rettangolo 98">
            <a:extLst>
              <a:ext uri="{FF2B5EF4-FFF2-40B4-BE49-F238E27FC236}">
                <a16:creationId xmlns:a16="http://schemas.microsoft.com/office/drawing/2014/main" id="{AF61F290-8B28-4722-AFEA-3A0D9E344D76}"/>
              </a:ext>
            </a:extLst>
          </p:cNvPr>
          <p:cNvSpPr/>
          <p:nvPr/>
        </p:nvSpPr>
        <p:spPr>
          <a:xfrm>
            <a:off x="1450430" y="1303233"/>
            <a:ext cx="276562" cy="29045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/>
            <a:r>
              <a:rPr lang="it-IT" sz="1400" b="1" dirty="0"/>
              <a:t>2</a:t>
            </a:r>
          </a:p>
        </p:txBody>
      </p:sp>
      <p:sp>
        <p:nvSpPr>
          <p:cNvPr id="100" name="Rettangolo 99">
            <a:extLst>
              <a:ext uri="{FF2B5EF4-FFF2-40B4-BE49-F238E27FC236}">
                <a16:creationId xmlns:a16="http://schemas.microsoft.com/office/drawing/2014/main" id="{AF61F290-8B28-4722-AFEA-3A0D9E344D76}"/>
              </a:ext>
            </a:extLst>
          </p:cNvPr>
          <p:cNvSpPr/>
          <p:nvPr/>
        </p:nvSpPr>
        <p:spPr>
          <a:xfrm>
            <a:off x="1450430" y="1711341"/>
            <a:ext cx="276562" cy="29045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/>
            <a:r>
              <a:rPr lang="it-IT" sz="1400" b="1" dirty="0"/>
              <a:t>3</a:t>
            </a:r>
          </a:p>
        </p:txBody>
      </p:sp>
      <p:sp>
        <p:nvSpPr>
          <p:cNvPr id="101" name="Rettangolo 100">
            <a:extLst>
              <a:ext uri="{FF2B5EF4-FFF2-40B4-BE49-F238E27FC236}">
                <a16:creationId xmlns:a16="http://schemas.microsoft.com/office/drawing/2014/main" id="{AF61F290-8B28-4722-AFEA-3A0D9E344D76}"/>
              </a:ext>
            </a:extLst>
          </p:cNvPr>
          <p:cNvSpPr/>
          <p:nvPr/>
        </p:nvSpPr>
        <p:spPr>
          <a:xfrm>
            <a:off x="1450430" y="2474616"/>
            <a:ext cx="276562" cy="29045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/>
            <a:r>
              <a:rPr lang="it-IT" sz="1400" b="1" dirty="0"/>
              <a:t>5</a:t>
            </a:r>
          </a:p>
        </p:txBody>
      </p:sp>
      <p:sp>
        <p:nvSpPr>
          <p:cNvPr id="102" name="Rettangolo 101">
            <a:extLst>
              <a:ext uri="{FF2B5EF4-FFF2-40B4-BE49-F238E27FC236}">
                <a16:creationId xmlns:a16="http://schemas.microsoft.com/office/drawing/2014/main" id="{AF61F290-8B28-4722-AFEA-3A0D9E344D76}"/>
              </a:ext>
            </a:extLst>
          </p:cNvPr>
          <p:cNvSpPr/>
          <p:nvPr/>
        </p:nvSpPr>
        <p:spPr>
          <a:xfrm>
            <a:off x="1450430" y="2873233"/>
            <a:ext cx="276562" cy="29045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/>
            <a:r>
              <a:rPr lang="it-IT" sz="1400" b="1" dirty="0"/>
              <a:t>6</a:t>
            </a:r>
          </a:p>
        </p:txBody>
      </p:sp>
      <p:sp>
        <p:nvSpPr>
          <p:cNvPr id="103" name="Rettangolo 102">
            <a:extLst>
              <a:ext uri="{FF2B5EF4-FFF2-40B4-BE49-F238E27FC236}">
                <a16:creationId xmlns:a16="http://schemas.microsoft.com/office/drawing/2014/main" id="{AF61F290-8B28-4722-AFEA-3A0D9E344D76}"/>
              </a:ext>
            </a:extLst>
          </p:cNvPr>
          <p:cNvSpPr/>
          <p:nvPr/>
        </p:nvSpPr>
        <p:spPr>
          <a:xfrm>
            <a:off x="1450430" y="3271850"/>
            <a:ext cx="276562" cy="29045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/>
            <a:r>
              <a:rPr lang="it-IT" sz="1400" b="1" dirty="0"/>
              <a:t>7</a:t>
            </a:r>
          </a:p>
        </p:txBody>
      </p:sp>
      <p:sp>
        <p:nvSpPr>
          <p:cNvPr id="104" name="Rettangolo 103">
            <a:extLst>
              <a:ext uri="{FF2B5EF4-FFF2-40B4-BE49-F238E27FC236}">
                <a16:creationId xmlns:a16="http://schemas.microsoft.com/office/drawing/2014/main" id="{AF61F290-8B28-4722-AFEA-3A0D9E344D76}"/>
              </a:ext>
            </a:extLst>
          </p:cNvPr>
          <p:cNvSpPr/>
          <p:nvPr/>
        </p:nvSpPr>
        <p:spPr>
          <a:xfrm>
            <a:off x="1450430" y="3693523"/>
            <a:ext cx="276562" cy="29045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/>
            <a:r>
              <a:rPr lang="it-IT" sz="1400" b="1" dirty="0"/>
              <a:t>8</a:t>
            </a:r>
          </a:p>
        </p:txBody>
      </p:sp>
      <p:sp>
        <p:nvSpPr>
          <p:cNvPr id="105" name="Rettangolo 104">
            <a:extLst>
              <a:ext uri="{FF2B5EF4-FFF2-40B4-BE49-F238E27FC236}">
                <a16:creationId xmlns:a16="http://schemas.microsoft.com/office/drawing/2014/main" id="{AF61F290-8B28-4722-AFEA-3A0D9E344D76}"/>
              </a:ext>
            </a:extLst>
          </p:cNvPr>
          <p:cNvSpPr/>
          <p:nvPr/>
        </p:nvSpPr>
        <p:spPr>
          <a:xfrm>
            <a:off x="1450430" y="4078513"/>
            <a:ext cx="276562" cy="29045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/>
            <a:r>
              <a:rPr lang="it-IT" sz="1400" b="1" dirty="0"/>
              <a:t>9</a:t>
            </a:r>
          </a:p>
        </p:txBody>
      </p:sp>
      <p:sp>
        <p:nvSpPr>
          <p:cNvPr id="107" name="Rettangolo 106">
            <a:extLst>
              <a:ext uri="{FF2B5EF4-FFF2-40B4-BE49-F238E27FC236}">
                <a16:creationId xmlns:a16="http://schemas.microsoft.com/office/drawing/2014/main" id="{AF61F290-8B28-4722-AFEA-3A0D9E344D76}"/>
              </a:ext>
            </a:extLst>
          </p:cNvPr>
          <p:cNvSpPr/>
          <p:nvPr/>
        </p:nvSpPr>
        <p:spPr>
          <a:xfrm>
            <a:off x="1450430" y="4481854"/>
            <a:ext cx="276562" cy="29045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/>
            <a:r>
              <a:rPr lang="it-IT" sz="1400" b="1" dirty="0"/>
              <a:t>10</a:t>
            </a:r>
          </a:p>
        </p:txBody>
      </p:sp>
      <p:sp>
        <p:nvSpPr>
          <p:cNvPr id="109" name="CasellaDiTesto 108">
            <a:extLst>
              <a:ext uri="{FF2B5EF4-FFF2-40B4-BE49-F238E27FC236}">
                <a16:creationId xmlns:a16="http://schemas.microsoft.com/office/drawing/2014/main" id="{63E418FC-0433-472A-B335-209F2A0176CD}"/>
              </a:ext>
            </a:extLst>
          </p:cNvPr>
          <p:cNvSpPr txBox="1"/>
          <p:nvPr/>
        </p:nvSpPr>
        <p:spPr>
          <a:xfrm>
            <a:off x="286006" y="5517194"/>
            <a:ext cx="119827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00" b="1" dirty="0">
                <a:latin typeface="EniTabReg" panose="02000506030000020004"/>
              </a:rPr>
              <a:t>SOSTENIBILITÀ</a:t>
            </a:r>
          </a:p>
        </p:txBody>
      </p:sp>
      <p:sp>
        <p:nvSpPr>
          <p:cNvPr id="110" name="Rettangolo 109">
            <a:extLst>
              <a:ext uri="{FF2B5EF4-FFF2-40B4-BE49-F238E27FC236}">
                <a16:creationId xmlns:a16="http://schemas.microsoft.com/office/drawing/2014/main" id="{1EBDBF3D-6734-4BAD-9262-8B439CC4B48A}"/>
              </a:ext>
            </a:extLst>
          </p:cNvPr>
          <p:cNvSpPr/>
          <p:nvPr/>
        </p:nvSpPr>
        <p:spPr>
          <a:xfrm>
            <a:off x="1450111" y="5517588"/>
            <a:ext cx="277200" cy="291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/>
            <a:r>
              <a:rPr lang="it-IT" sz="1400" b="1" dirty="0"/>
              <a:t>12</a:t>
            </a:r>
          </a:p>
        </p:txBody>
      </p:sp>
      <p:pic>
        <p:nvPicPr>
          <p:cNvPr id="111" name="Picture 4" descr="new - Garden Relais - Hotel e Ristorante a Borso del Grappa">
            <a:extLst>
              <a:ext uri="{FF2B5EF4-FFF2-40B4-BE49-F238E27FC236}">
                <a16:creationId xmlns:a16="http://schemas.microsoft.com/office/drawing/2014/main" id="{8349FB8D-56E0-4473-84EA-217445E8F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553" y="5757814"/>
            <a:ext cx="215480" cy="14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CasellaDiTesto 113">
            <a:extLst>
              <a:ext uri="{FF2B5EF4-FFF2-40B4-BE49-F238E27FC236}">
                <a16:creationId xmlns:a16="http://schemas.microsoft.com/office/drawing/2014/main" id="{7DE836B0-C1AE-4353-AAA1-72274D5C9326}"/>
              </a:ext>
            </a:extLst>
          </p:cNvPr>
          <p:cNvSpPr txBox="1"/>
          <p:nvPr/>
        </p:nvSpPr>
        <p:spPr>
          <a:xfrm>
            <a:off x="1859998" y="5447945"/>
            <a:ext cx="66316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latin typeface="EniTabReg" panose="02000506030000020004"/>
              </a:rPr>
              <a:t>Con riferimento alle tematiche ESG-Sostenibilità rilevanti per l’oggetto del contratto, come valuti il comportamento del fornitore?</a:t>
            </a:r>
          </a:p>
        </p:txBody>
      </p:sp>
      <p:sp>
        <p:nvSpPr>
          <p:cNvPr id="68" name="Rettangolo 67">
            <a:extLst>
              <a:ext uri="{FF2B5EF4-FFF2-40B4-BE49-F238E27FC236}">
                <a16:creationId xmlns:a16="http://schemas.microsoft.com/office/drawing/2014/main" id="{C2B8FC19-D1C9-4BFC-A119-19B0DAD354D3}"/>
              </a:ext>
            </a:extLst>
          </p:cNvPr>
          <p:cNvSpPr/>
          <p:nvPr/>
        </p:nvSpPr>
        <p:spPr>
          <a:xfrm>
            <a:off x="1959286" y="6102268"/>
            <a:ext cx="6311878" cy="5955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>
                <a:solidFill>
                  <a:schemeClr val="tx1"/>
                </a:solidFill>
                <a:latin typeface="EniTabReg" panose="02000506030000020004"/>
              </a:rPr>
              <a:t>Rappresentazione più veritiera distribuzione aziende per fascia di punteggio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300" dirty="0">
                <a:solidFill>
                  <a:schemeClr val="tx1"/>
                </a:solidFill>
                <a:latin typeface="EniTabReg" panose="02000506030000020004"/>
              </a:rPr>
              <a:t>Maggiori possibilità di risposta </a:t>
            </a:r>
            <a:r>
              <a:rPr lang="it-IT" sz="1300" dirty="0">
                <a:solidFill>
                  <a:schemeClr val="tx1"/>
                </a:solidFill>
                <a:latin typeface="EniTabReg" panose="02000506030000020004"/>
                <a:sym typeface="Wingdings" panose="05000000000000000000" pitchFamily="2" charset="2"/>
              </a:rPr>
              <a:t> </a:t>
            </a:r>
            <a:r>
              <a:rPr lang="it-IT" sz="1300" dirty="0">
                <a:solidFill>
                  <a:schemeClr val="tx1"/>
                </a:solidFill>
                <a:latin typeface="EniTabReg" panose="02000506030000020004"/>
              </a:rPr>
              <a:t>valutazione più efficace e aderente alle considerazioni dei gestori</a:t>
            </a:r>
          </a:p>
        </p:txBody>
      </p:sp>
      <p:pic>
        <p:nvPicPr>
          <p:cNvPr id="69" name="Immagine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839" y="6188232"/>
            <a:ext cx="423628" cy="423628"/>
          </a:xfrm>
          <a:prstGeom prst="rect">
            <a:avLst/>
          </a:prstGeom>
        </p:spPr>
      </p:pic>
      <p:sp>
        <p:nvSpPr>
          <p:cNvPr id="70" name="CasellaDiTesto 69">
            <a:extLst>
              <a:ext uri="{FF2B5EF4-FFF2-40B4-BE49-F238E27FC236}">
                <a16:creationId xmlns:a16="http://schemas.microsoft.com/office/drawing/2014/main" id="{7BF81F58-CD34-42D7-9247-A0620634A467}"/>
              </a:ext>
            </a:extLst>
          </p:cNvPr>
          <p:cNvSpPr txBox="1"/>
          <p:nvPr/>
        </p:nvSpPr>
        <p:spPr>
          <a:xfrm>
            <a:off x="8548848" y="6179978"/>
            <a:ext cx="3415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i="1" dirty="0"/>
              <a:t>*</a:t>
            </a:r>
            <a:r>
              <a:rPr lang="it-IT" sz="1000" i="1" dirty="0">
                <a:latin typeface="EniTabReg" panose="02000506030000020004"/>
              </a:rPr>
              <a:t>Domande in linea con il modello di valutazione HSE. </a:t>
            </a:r>
          </a:p>
          <a:p>
            <a:r>
              <a:rPr lang="it-IT" sz="1000" i="1" dirty="0">
                <a:latin typeface="EniTabReg" panose="02000506030000020004"/>
              </a:rPr>
              <a:t>l modello restituisce una valutazione su scala 1-5</a:t>
            </a:r>
          </a:p>
        </p:txBody>
      </p:sp>
      <p:sp>
        <p:nvSpPr>
          <p:cNvPr id="4" name="Rettangolo arrotondato 3"/>
          <p:cNvSpPr/>
          <p:nvPr/>
        </p:nvSpPr>
        <p:spPr>
          <a:xfrm>
            <a:off x="8564100" y="987594"/>
            <a:ext cx="3415770" cy="16920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D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u="sng" dirty="0">
                <a:solidFill>
                  <a:schemeClr val="tx1"/>
                </a:solidFill>
              </a:rPr>
              <a:t>Opzioni di risposta </a:t>
            </a:r>
            <a:r>
              <a:rPr lang="it-IT" sz="1200" b="1" u="sng" dirty="0">
                <a:solidFill>
                  <a:schemeClr val="tx1"/>
                </a:solidFill>
              </a:rPr>
              <a:t>Domanda 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/>
                </a:solidFill>
              </a:rPr>
              <a:t>Non ha rispettato i tempi ed il ritardo ha causato problematiche gravi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/>
                </a:solidFill>
              </a:rPr>
              <a:t>Non ha rispettato i tempi ed il ritardo ha causato problematiche parzialmente gravi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/>
                </a:solidFill>
              </a:rPr>
              <a:t>Sono stati necessari interventi del committente per garantire la puntualità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/>
                </a:solidFill>
              </a:rPr>
              <a:t>La consegna è stata puntuale</a:t>
            </a:r>
          </a:p>
        </p:txBody>
      </p:sp>
      <p:sp>
        <p:nvSpPr>
          <p:cNvPr id="71" name="Rettangolo arrotondato 70"/>
          <p:cNvSpPr/>
          <p:nvPr/>
        </p:nvSpPr>
        <p:spPr>
          <a:xfrm>
            <a:off x="8564100" y="2751212"/>
            <a:ext cx="3415770" cy="16920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D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u="sng" dirty="0">
                <a:solidFill>
                  <a:schemeClr val="tx1"/>
                </a:solidFill>
              </a:rPr>
              <a:t>Opzioni di risposta </a:t>
            </a:r>
            <a:r>
              <a:rPr lang="it-IT" sz="1200" b="1" u="sng" dirty="0">
                <a:solidFill>
                  <a:schemeClr val="tx1"/>
                </a:solidFill>
              </a:rPr>
              <a:t>Domanda 9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/>
                </a:solidFill>
              </a:rPr>
              <a:t>Non presentata e/o presentata con un forte ritardo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/>
                </a:solidFill>
              </a:rPr>
              <a:t>Incompleta e/o in ritardo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/>
                </a:solidFill>
              </a:rPr>
              <a:t>Sono stati necessari interventi del committente per garantire la puntualità e completezza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/>
                </a:solidFill>
              </a:rPr>
              <a:t>Completa e puntuale</a:t>
            </a:r>
          </a:p>
        </p:txBody>
      </p:sp>
      <p:sp>
        <p:nvSpPr>
          <p:cNvPr id="6" name="Freccia a destra 5"/>
          <p:cNvSpPr/>
          <p:nvPr/>
        </p:nvSpPr>
        <p:spPr>
          <a:xfrm rot="1068711">
            <a:off x="7961698" y="923059"/>
            <a:ext cx="515939" cy="26161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4" name="Freccia a destra 73"/>
          <p:cNvSpPr/>
          <p:nvPr/>
        </p:nvSpPr>
        <p:spPr>
          <a:xfrm rot="19446275">
            <a:off x="7999549" y="3839107"/>
            <a:ext cx="514976" cy="26161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diritto 7"/>
          <p:cNvCxnSpPr/>
          <p:nvPr/>
        </p:nvCxnSpPr>
        <p:spPr>
          <a:xfrm flipV="1">
            <a:off x="1995975" y="1152226"/>
            <a:ext cx="5779603" cy="281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ttore diritto 74"/>
          <p:cNvCxnSpPr/>
          <p:nvPr/>
        </p:nvCxnSpPr>
        <p:spPr>
          <a:xfrm>
            <a:off x="1959286" y="4335097"/>
            <a:ext cx="6260381" cy="13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330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1" grpId="0" animBg="1"/>
      <p:bldP spid="6" grpId="0" animBg="1"/>
      <p:bldP spid="7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EniTabReg" panose="02000506030000020004" pitchFamily="50" charset="0"/>
              </a:rPr>
              <a:t>Dove trovare informazioni e supporto</a:t>
            </a:r>
            <a:endParaRPr lang="it-IT" dirty="0">
              <a:solidFill>
                <a:srgbClr val="FF0000"/>
              </a:solidFill>
              <a:latin typeface="EniTabReg" panose="02000506030000020004" pitchFamily="50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53955A0-5774-4571-B263-CE90FC3B7D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37" t="13860" r="14371" b="11490"/>
          <a:stretch/>
        </p:blipFill>
        <p:spPr>
          <a:xfrm>
            <a:off x="633581" y="1377837"/>
            <a:ext cx="4325880" cy="2511460"/>
          </a:xfrm>
          <a:prstGeom prst="rect">
            <a:avLst/>
          </a:prstGeom>
        </p:spPr>
      </p:pic>
      <p:sp>
        <p:nvSpPr>
          <p:cNvPr id="9" name="Freccia curva 8">
            <a:extLst>
              <a:ext uri="{FF2B5EF4-FFF2-40B4-BE49-F238E27FC236}">
                <a16:creationId xmlns:a16="http://schemas.microsoft.com/office/drawing/2014/main" id="{5EBC6360-9EF2-4F1B-973A-1E50D23F23BF}"/>
              </a:ext>
            </a:extLst>
          </p:cNvPr>
          <p:cNvSpPr/>
          <p:nvPr/>
        </p:nvSpPr>
        <p:spPr>
          <a:xfrm rot="4401839">
            <a:off x="5165571" y="1941602"/>
            <a:ext cx="904407" cy="914400"/>
          </a:xfrm>
          <a:prstGeom prst="bentArrow">
            <a:avLst/>
          </a:prstGeom>
          <a:ln>
            <a:solidFill>
              <a:srgbClr val="CA05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A0C60837-044F-426B-87B7-BFF524DC7B00}"/>
              </a:ext>
            </a:extLst>
          </p:cNvPr>
          <p:cNvSpPr/>
          <p:nvPr/>
        </p:nvSpPr>
        <p:spPr>
          <a:xfrm>
            <a:off x="6276088" y="2260235"/>
            <a:ext cx="46173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chemeClr val="accent6"/>
                </a:solidFill>
                <a:latin typeface="EniTabReg" panose="02000506030000020004" pitchFamily="50" charset="0"/>
              </a:rPr>
              <a:t>Il portale (</a:t>
            </a:r>
            <a:r>
              <a:rPr lang="en-US" b="1" dirty="0">
                <a:solidFill>
                  <a:schemeClr val="accent6"/>
                </a:solidFill>
                <a:latin typeface="EniTabReg" panose="02000506030000020004" pitchFamily="50" charset="0"/>
              </a:rPr>
              <a:t>Procurement Community</a:t>
            </a:r>
            <a:r>
              <a:rPr lang="en-US" dirty="0">
                <a:solidFill>
                  <a:schemeClr val="accent6"/>
                </a:solidFill>
                <a:latin typeface="EniTabReg" panose="02000506030000020004" pitchFamily="50" charset="0"/>
              </a:rPr>
              <a:t>) è </a:t>
            </a:r>
            <a:r>
              <a:rPr lang="en-US" dirty="0" err="1">
                <a:solidFill>
                  <a:schemeClr val="accent6"/>
                </a:solidFill>
                <a:latin typeface="EniTabReg" panose="02000506030000020004" pitchFamily="50" charset="0"/>
              </a:rPr>
              <a:t>un’area</a:t>
            </a:r>
            <a:r>
              <a:rPr lang="en-US" dirty="0">
                <a:solidFill>
                  <a:schemeClr val="accent6"/>
                </a:solidFill>
                <a:latin typeface="EniTabReg" panose="02000506030000020004" pitchFamily="50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EniTabReg" panose="02000506030000020004" pitchFamily="50" charset="0"/>
              </a:rPr>
              <a:t>contenente</a:t>
            </a:r>
            <a:r>
              <a:rPr lang="en-US" dirty="0">
                <a:solidFill>
                  <a:schemeClr val="accent6"/>
                </a:solidFill>
                <a:latin typeface="EniTabReg" panose="02000506030000020004" pitchFamily="50" charset="0"/>
              </a:rPr>
              <a:t> normative, </a:t>
            </a:r>
            <a:r>
              <a:rPr lang="en-US" dirty="0" err="1">
                <a:solidFill>
                  <a:schemeClr val="accent6"/>
                </a:solidFill>
                <a:latin typeface="EniTabReg" panose="02000506030000020004" pitchFamily="50" charset="0"/>
              </a:rPr>
              <a:t>strumenti</a:t>
            </a:r>
            <a:r>
              <a:rPr lang="en-US" dirty="0">
                <a:solidFill>
                  <a:schemeClr val="accent6"/>
                </a:solidFill>
                <a:latin typeface="EniTabReg" panose="02000506030000020004" pitchFamily="50" charset="0"/>
              </a:rPr>
              <a:t> ed </a:t>
            </a:r>
            <a:r>
              <a:rPr lang="en-US" dirty="0" err="1">
                <a:solidFill>
                  <a:schemeClr val="accent6"/>
                </a:solidFill>
                <a:latin typeface="EniTabReg" panose="02000506030000020004" pitchFamily="50" charset="0"/>
              </a:rPr>
              <a:t>informazioni</a:t>
            </a:r>
            <a:r>
              <a:rPr lang="en-US" dirty="0">
                <a:solidFill>
                  <a:schemeClr val="accent6"/>
                </a:solidFill>
                <a:latin typeface="EniTabReg" panose="02000506030000020004" pitchFamily="50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EniTabReg" panose="02000506030000020004" pitchFamily="50" charset="0"/>
              </a:rPr>
              <a:t>utili</a:t>
            </a:r>
            <a:r>
              <a:rPr lang="en-US" dirty="0">
                <a:solidFill>
                  <a:schemeClr val="accent6"/>
                </a:solidFill>
                <a:latin typeface="EniTabReg" panose="02000506030000020004" pitchFamily="50" charset="0"/>
              </a:rPr>
              <a:t> alle </a:t>
            </a:r>
            <a:r>
              <a:rPr lang="en-US" dirty="0" err="1">
                <a:solidFill>
                  <a:schemeClr val="accent6"/>
                </a:solidFill>
                <a:latin typeface="EniTabReg" panose="02000506030000020004" pitchFamily="50" charset="0"/>
              </a:rPr>
              <a:t>Unità</a:t>
            </a:r>
            <a:r>
              <a:rPr lang="en-US" dirty="0">
                <a:solidFill>
                  <a:schemeClr val="accent6"/>
                </a:solidFill>
                <a:latin typeface="EniTabReg" panose="02000506030000020004" pitchFamily="50" charset="0"/>
              </a:rPr>
              <a:t> di Procurement di Eni</a:t>
            </a:r>
            <a:endParaRPr lang="it-IT" dirty="0">
              <a:solidFill>
                <a:schemeClr val="accent6"/>
              </a:solidFill>
              <a:latin typeface="EniTabReg" panose="02000506030000020004" pitchFamily="50" charset="0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DEE2AB4D-8E54-4A4E-A8B4-14A58F637A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542" t="13841" r="14791" b="23204"/>
          <a:stretch/>
        </p:blipFill>
        <p:spPr>
          <a:xfrm>
            <a:off x="6042551" y="3232131"/>
            <a:ext cx="4850932" cy="2395816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9CC0C570-7B13-4805-A767-7D296CD75303}"/>
              </a:ext>
            </a:extLst>
          </p:cNvPr>
          <p:cNvSpPr txBox="1"/>
          <p:nvPr/>
        </p:nvSpPr>
        <p:spPr>
          <a:xfrm>
            <a:off x="5820513" y="1673386"/>
            <a:ext cx="46905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b="1" u="sng" dirty="0">
                <a:solidFill>
                  <a:srgbClr val="C00000"/>
                </a:solidFill>
                <a:latin typeface="EniTabReg" panose="02000506030000020004" pitchFamily="50" charset="0"/>
                <a:ea typeface="+mj-ea"/>
                <a:cs typeface="+mj-cs"/>
              </a:rPr>
              <a:t>Nessuna Password richiesta!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0C60837-044F-426B-87B7-BFF524DC7B00}"/>
              </a:ext>
            </a:extLst>
          </p:cNvPr>
          <p:cNvSpPr/>
          <p:nvPr/>
        </p:nvSpPr>
        <p:spPr>
          <a:xfrm>
            <a:off x="633580" y="4064865"/>
            <a:ext cx="47210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chemeClr val="accent6"/>
                </a:solidFill>
                <a:latin typeface="EniTabReg" panose="02000506030000020004" pitchFamily="50" charset="0"/>
              </a:rPr>
              <a:t>All’interno del portale </a:t>
            </a:r>
            <a:r>
              <a:rPr lang="it-IT" dirty="0">
                <a:solidFill>
                  <a:schemeClr val="accent6"/>
                </a:solidFill>
                <a:latin typeface="EniTabReg" panose="02000506030000020004" pitchFamily="50" charset="0"/>
              </a:rPr>
              <a:t>puoi trovare il </a:t>
            </a:r>
            <a:r>
              <a:rPr lang="it-IT" dirty="0">
                <a:solidFill>
                  <a:schemeClr val="accent6"/>
                </a:solidFill>
                <a:latin typeface="EniTabReg" panose="02000506030000020004" pitchFamily="50" charset="0"/>
                <a:hlinkClick r:id="rId4"/>
              </a:rPr>
              <a:t>FORM</a:t>
            </a:r>
            <a:r>
              <a:rPr lang="it-IT" dirty="0">
                <a:solidFill>
                  <a:schemeClr val="accent6"/>
                </a:solidFill>
                <a:latin typeface="EniTabReg" panose="02000506030000020004" pitchFamily="50" charset="0"/>
              </a:rPr>
              <a:t> per richiedere l’abilitazione a VMS, da inviare all’indirizzo mail </a:t>
            </a:r>
            <a:r>
              <a:rPr lang="it-IT" dirty="0">
                <a:solidFill>
                  <a:schemeClr val="accent6"/>
                </a:solidFill>
                <a:latin typeface="EniTabReg" panose="02000506030000020004" pitchFamily="50" charset="0"/>
                <a:hlinkClick r:id="rId5" action="ppaction://hlinkfile"/>
              </a:rPr>
              <a:t>Sistemi_di_Procurement@eni.com</a:t>
            </a:r>
            <a:endParaRPr lang="it-IT" dirty="0"/>
          </a:p>
          <a:p>
            <a:pPr algn="just"/>
            <a:endParaRPr lang="it-IT" dirty="0">
              <a:solidFill>
                <a:schemeClr val="accent6"/>
              </a:solidFill>
              <a:latin typeface="EniTabReg" panose="02000506030000020004" pitchFamily="50" charset="0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A0C60837-044F-426B-87B7-BFF524DC7B00}"/>
              </a:ext>
            </a:extLst>
          </p:cNvPr>
          <p:cNvSpPr/>
          <p:nvPr/>
        </p:nvSpPr>
        <p:spPr>
          <a:xfrm>
            <a:off x="689675" y="5803515"/>
            <a:ext cx="7064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chemeClr val="accent6"/>
                </a:solidFill>
                <a:latin typeface="EniTabReg" panose="02000506030000020004" pitchFamily="50" charset="0"/>
              </a:rPr>
              <a:t>Riferimento per ulteriori informazioni:</a:t>
            </a:r>
          </a:p>
          <a:p>
            <a:pPr algn="just"/>
            <a:r>
              <a:rPr lang="it-IT" dirty="0">
                <a:solidFill>
                  <a:schemeClr val="accent6"/>
                </a:solidFill>
                <a:latin typeface="EniTabReg" panose="02000506030000020004" pitchFamily="50" charset="0"/>
              </a:rPr>
              <a:t>vendor.development@eni.com</a:t>
            </a:r>
          </a:p>
        </p:txBody>
      </p:sp>
    </p:spTree>
    <p:extLst>
      <p:ext uri="{BB962C8B-B14F-4D97-AF65-F5344CB8AC3E}">
        <p14:creationId xmlns:p14="http://schemas.microsoft.com/office/powerpoint/2010/main" val="900533415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>
                <a:solidFill>
                  <a:srgbClr val="FFD500"/>
                </a:solidFill>
                <a:latin typeface="EniTabReg" panose="02000506030000020004" pitchFamily="50" charset="0"/>
              </a:rPr>
              <a:t>Un feedback non può cambiare il passato, ma può migliorare il futuro</a:t>
            </a:r>
          </a:p>
        </p:txBody>
      </p:sp>
      <p:pic>
        <p:nvPicPr>
          <p:cNvPr id="7" name="Segnaposto immagine 6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4" b="7834"/>
          <a:stretch>
            <a:fillRect/>
          </a:stretch>
        </p:blipFill>
        <p:spPr/>
      </p:pic>
      <p:sp>
        <p:nvSpPr>
          <p:cNvPr id="10" name="Titolo 3"/>
          <p:cNvSpPr txBox="1">
            <a:spLocks/>
          </p:cNvSpPr>
          <p:nvPr/>
        </p:nvSpPr>
        <p:spPr>
          <a:xfrm>
            <a:off x="2922671" y="2087889"/>
            <a:ext cx="6346657" cy="777600"/>
          </a:xfrm>
          <a:prstGeom prst="rect">
            <a:avLst/>
          </a:prstGeom>
          <a:solidFill>
            <a:schemeClr val="tx1">
              <a:alpha val="4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vert="horz" lIns="144000" tIns="108000" rIns="144000" bIns="108000" rtlCol="0" anchor="ctr">
            <a:noAutofit/>
          </a:bodyPr>
          <a:lstStyle>
            <a:lvl1pPr algn="l" defTabSz="914377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lang="it-IT" sz="2600" b="1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800" dirty="0">
                <a:solidFill>
                  <a:srgbClr val="FFD500"/>
                </a:solidFill>
                <a:latin typeface="EniTabReg" panose="02000506030000020004" pitchFamily="50" charset="0"/>
              </a:rPr>
              <a:t>Un feedback non può cambiare il passato, ma può migliorare il futuro</a:t>
            </a:r>
          </a:p>
        </p:txBody>
      </p:sp>
    </p:spTree>
    <p:extLst>
      <p:ext uri="{BB962C8B-B14F-4D97-AF65-F5344CB8AC3E}">
        <p14:creationId xmlns:p14="http://schemas.microsoft.com/office/powerpoint/2010/main" val="1421886712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8CC001B-22E8-4F2A-8A8C-C2793AB6485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07872E8-939B-41AC-B617-4CE710FB602C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882E2D16-CBA9-45C5-AAA8-0BBE11549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latin typeface="EniTabReg" panose="02000506030000020004" pitchFamily="50" charset="0"/>
              </a:rPr>
              <a:t>Lista 79 Gruppi Merce rilevanti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621" y="871269"/>
            <a:ext cx="3979756" cy="565761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7632" y="871269"/>
            <a:ext cx="4034737" cy="589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39719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EniTabReg" panose="02000506030000020004" pitchFamily="50" charset="0"/>
              </a:rPr>
              <a:t>Agenda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it-IT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10C4A9A5-B69E-41DD-A36B-04B575C64218}"/>
              </a:ext>
            </a:extLst>
          </p:cNvPr>
          <p:cNvSpPr/>
          <p:nvPr/>
        </p:nvSpPr>
        <p:spPr>
          <a:xfrm>
            <a:off x="605256" y="1925782"/>
            <a:ext cx="932957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8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iTabBold" panose="02000503030000020004" pitchFamily="50" charset="0"/>
              </a:rPr>
              <a:t>1</a:t>
            </a:r>
            <a:r>
              <a:rPr lang="it-IT" sz="2800" b="1" u="sng" baseline="30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iTabBold" panose="02000503030000020004" pitchFamily="50" charset="0"/>
              </a:rPr>
              <a:t>a</a:t>
            </a:r>
            <a:r>
              <a:rPr lang="it-IT" sz="28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iTabBold" panose="02000503030000020004" pitchFamily="50" charset="0"/>
              </a:rPr>
              <a:t> Parte</a:t>
            </a:r>
            <a:r>
              <a:rPr lang="it-IT" sz="2800" b="1" dirty="0">
                <a:solidFill>
                  <a:srgbClr val="FFC000"/>
                </a:solidFill>
                <a:latin typeface="EniTabBold" panose="02000503030000020004" pitchFamily="50" charset="0"/>
              </a:rPr>
              <a:t> </a:t>
            </a:r>
            <a:r>
              <a:rPr lang="it-IT" sz="2800" b="1" dirty="0">
                <a:latin typeface="EniTabBold" panose="02000503030000020004" pitchFamily="50" charset="0"/>
              </a:rPr>
              <a:t>La gestione dei fornitori</a:t>
            </a:r>
          </a:p>
          <a:p>
            <a:pPr algn="just"/>
            <a:r>
              <a:rPr lang="it-IT" sz="2400" i="1" dirty="0">
                <a:latin typeface="EniTabLight" panose="02000506030000020004" pitchFamily="50" charset="0"/>
              </a:rPr>
              <a:t>Gli obiettivi cardine del Vendor Management e la sua organizzazione in Eni La misura delle performance dei fornitori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5E143E30-BC3D-4BB2-9F84-26FDABCC7397}"/>
              </a:ext>
            </a:extLst>
          </p:cNvPr>
          <p:cNvSpPr/>
          <p:nvPr/>
        </p:nvSpPr>
        <p:spPr>
          <a:xfrm>
            <a:off x="2217997" y="3812514"/>
            <a:ext cx="911950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8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iTabBold" panose="02000503030000020004" pitchFamily="50" charset="0"/>
              </a:rPr>
              <a:t>2</a:t>
            </a:r>
            <a:r>
              <a:rPr lang="it-IT" sz="2800" b="1" u="sng" baseline="30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iTabBold" panose="02000503030000020004" pitchFamily="50" charset="0"/>
              </a:rPr>
              <a:t>a</a:t>
            </a:r>
            <a:r>
              <a:rPr lang="it-IT" sz="28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iTabBold" panose="02000503030000020004" pitchFamily="50" charset="0"/>
              </a:rPr>
              <a:t> Parte</a:t>
            </a:r>
            <a:r>
              <a:rPr lang="it-IT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iTabBold" panose="02000503030000020004" pitchFamily="50" charset="0"/>
              </a:rPr>
              <a:t> </a:t>
            </a:r>
            <a:r>
              <a:rPr lang="it-IT" sz="2800" b="1" dirty="0">
                <a:latin typeface="EniTabBold" panose="02000503030000020004" pitchFamily="50" charset="0"/>
              </a:rPr>
              <a:t>Il Modello di Feedback di Performance</a:t>
            </a:r>
          </a:p>
          <a:p>
            <a:pPr algn="just"/>
            <a:r>
              <a:rPr lang="it-IT" sz="2400" i="1" dirty="0">
                <a:latin typeface="EniTabLight" panose="02000506030000020004" pitchFamily="50" charset="0"/>
              </a:rPr>
              <a:t>I Gruppi Merce rilevanti</a:t>
            </a:r>
          </a:p>
          <a:p>
            <a:pPr algn="just"/>
            <a:r>
              <a:rPr lang="it-IT" sz="2400" i="1" dirty="0">
                <a:latin typeface="EniTabLight" panose="02000506030000020004" pitchFamily="50" charset="0"/>
              </a:rPr>
              <a:t>Lo strumento di valutazione: il Questionario di Feedback di esecuzione</a:t>
            </a:r>
            <a:endParaRPr lang="it-IT" sz="2400" dirty="0">
              <a:latin typeface="EniTabBold" panose="02000503030000020004" pitchFamily="50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832" y="1908043"/>
            <a:ext cx="1297362" cy="129736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11" y="3795456"/>
            <a:ext cx="1296000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297431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EniTabReg" panose="02000506030000020004" pitchFamily="50" charset="0"/>
              </a:rPr>
              <a:t>La gestione dei fornitori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it-IT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113CF15A-8F48-404C-98FC-9616AED01CFB}"/>
              </a:ext>
            </a:extLst>
          </p:cNvPr>
          <p:cNvSpPr/>
          <p:nvPr/>
        </p:nvSpPr>
        <p:spPr>
          <a:xfrm>
            <a:off x="2177159" y="1299584"/>
            <a:ext cx="78376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C00000"/>
                </a:solidFill>
                <a:latin typeface="EniTabReg" panose="02000506030000020004" pitchFamily="50" charset="0"/>
              </a:rPr>
              <a:t>Possiamo fare totale affidamento sulla controparte?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75D4FF84-3C06-4B38-8A4C-FE07A7E36E6F}"/>
              </a:ext>
            </a:extLst>
          </p:cNvPr>
          <p:cNvSpPr/>
          <p:nvPr/>
        </p:nvSpPr>
        <p:spPr>
          <a:xfrm>
            <a:off x="1714614" y="2037961"/>
            <a:ext cx="79758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latin typeface="EniTabReg" panose="02000506030000020004" pitchFamily="50" charset="0"/>
              </a:rPr>
              <a:t>Il processo di valutazione permette di rispondere a questa domanda, </a:t>
            </a:r>
          </a:p>
          <a:p>
            <a:pPr algn="ctr"/>
            <a:r>
              <a:rPr lang="it-IT" sz="2400" dirty="0">
                <a:latin typeface="EniTabReg" panose="02000506030000020004" pitchFamily="50" charset="0"/>
              </a:rPr>
              <a:t>si articola in più fasi ed ha l’obiettivo di </a:t>
            </a:r>
            <a:r>
              <a:rPr lang="it-IT" sz="2400" b="1" dirty="0">
                <a:solidFill>
                  <a:srgbClr val="C00000"/>
                </a:solidFill>
                <a:latin typeface="EniTabReg" panose="02000506030000020004" pitchFamily="50" charset="0"/>
              </a:rPr>
              <a:t>motivare</a:t>
            </a:r>
            <a:r>
              <a:rPr lang="it-IT" sz="2400" dirty="0">
                <a:latin typeface="EniTabReg" panose="02000506030000020004" pitchFamily="50" charset="0"/>
              </a:rPr>
              <a:t> i fornitori a </a:t>
            </a:r>
            <a:r>
              <a:rPr lang="it-IT" sz="2400" b="1" dirty="0">
                <a:solidFill>
                  <a:srgbClr val="C00000"/>
                </a:solidFill>
                <a:latin typeface="EniTabReg" panose="02000506030000020004" pitchFamily="50" charset="0"/>
              </a:rPr>
              <a:t>migliorare </a:t>
            </a:r>
            <a:r>
              <a:rPr lang="it-IT" sz="2400" dirty="0">
                <a:latin typeface="EniTabReg" panose="02000506030000020004" pitchFamily="50" charset="0"/>
              </a:rPr>
              <a:t>le proprie prestazioni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20A12471-4F30-4AB9-A1BA-1E6D374CCEA4}"/>
              </a:ext>
            </a:extLst>
          </p:cNvPr>
          <p:cNvSpPr/>
          <p:nvPr/>
        </p:nvSpPr>
        <p:spPr>
          <a:xfrm>
            <a:off x="333632" y="4687225"/>
            <a:ext cx="112817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iTabReg" panose="02000506030000020004" pitchFamily="50" charset="0"/>
              </a:rPr>
              <a:t>Feedback fornitori 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iTabReg" panose="02000506030000020004" pitchFamily="50" charset="0"/>
                <a:sym typeface="Symbol" panose="05050102010706020507" pitchFamily="18" charset="2"/>
              </a:rPr>
              <a:t></a:t>
            </a:r>
            <a:r>
              <a:rPr lang="it-IT" sz="2400" dirty="0">
                <a:latin typeface="EniTabReg" panose="02000506030000020004" pitchFamily="50" charset="0"/>
              </a:rPr>
              <a:t> misura e monitoraggio delle prestazioni dei fornitori per garantire l’adempimento contrattuale, mitigare i rischi ed indirizzarli verso il miglioramento continuo </a:t>
            </a:r>
            <a:r>
              <a:rPr lang="it-IT" sz="2400" i="1" dirty="0">
                <a:latin typeface="EniTabReg" panose="02000506030000020004" pitchFamily="50" charset="0"/>
              </a:rPr>
              <a:t>(ex-post)</a:t>
            </a:r>
          </a:p>
        </p:txBody>
      </p:sp>
      <p:sp>
        <p:nvSpPr>
          <p:cNvPr id="13" name="Rettangolo ad angolo ripiegato 12">
            <a:extLst>
              <a:ext uri="{FF2B5EF4-FFF2-40B4-BE49-F238E27FC236}">
                <a16:creationId xmlns:a16="http://schemas.microsoft.com/office/drawing/2014/main" id="{A7F54AA2-A458-4FB3-A706-72982DE3845E}"/>
              </a:ext>
            </a:extLst>
          </p:cNvPr>
          <p:cNvSpPr/>
          <p:nvPr/>
        </p:nvSpPr>
        <p:spPr>
          <a:xfrm>
            <a:off x="7958941" y="5908431"/>
            <a:ext cx="3654417" cy="754174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EniExpLight" panose="02000506030000020004" pitchFamily="50" charset="0"/>
              </a:rPr>
              <a:t>Per approfondire</a:t>
            </a:r>
          </a:p>
          <a:p>
            <a:pPr algn="ctr"/>
            <a:r>
              <a:rPr lang="it-IT" sz="1600" dirty="0">
                <a:solidFill>
                  <a:schemeClr val="tx1"/>
                </a:solidFill>
                <a:latin typeface="EniExpLight" panose="02000506030000020004" pitchFamily="50" charset="0"/>
                <a:hlinkClick r:id="rId2"/>
              </a:rPr>
              <a:t>Teoria e pratica delle operazioni di acquisto</a:t>
            </a:r>
            <a:endParaRPr lang="it-IT" sz="1600" dirty="0">
              <a:solidFill>
                <a:schemeClr val="tx1"/>
              </a:solidFill>
              <a:latin typeface="EniExpLight" panose="02000506030000020004" pitchFamily="50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1E1E04A1-20FD-4B37-97FF-B8824DBB4B88}"/>
              </a:ext>
            </a:extLst>
          </p:cNvPr>
          <p:cNvSpPr/>
          <p:nvPr/>
        </p:nvSpPr>
        <p:spPr>
          <a:xfrm>
            <a:off x="333632" y="3743876"/>
            <a:ext cx="113373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iTabReg" panose="02000506030000020004" pitchFamily="50" charset="0"/>
              </a:rPr>
              <a:t>Qualifica fornitori 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iTabReg" panose="02000506030000020004" pitchFamily="50" charset="0"/>
                <a:sym typeface="Symbol" panose="05050102010706020507" pitchFamily="18" charset="2"/>
              </a:rPr>
              <a:t>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iTabReg" panose="02000506030000020004" pitchFamily="50" charset="0"/>
              </a:rPr>
              <a:t> </a:t>
            </a:r>
            <a:r>
              <a:rPr lang="it-IT" sz="2400" dirty="0">
                <a:latin typeface="EniTabReg" panose="02000506030000020004" pitchFamily="50" charset="0"/>
              </a:rPr>
              <a:t>verifica delle potenzialità e delle capacità dei fornitori e della corretta implementazione delle procedure aziendali da parte loro </a:t>
            </a:r>
            <a:r>
              <a:rPr lang="it-IT" sz="2400" i="1" dirty="0">
                <a:latin typeface="EniTabReg" panose="02000506030000020004" pitchFamily="50" charset="0"/>
              </a:rPr>
              <a:t>(ex-ante)</a:t>
            </a:r>
            <a:endParaRPr lang="it-IT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niTabReg" panose="02000506030000020004" pitchFamily="50" charset="0"/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8019">
            <a:off x="11014957" y="5580753"/>
            <a:ext cx="615986" cy="615986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425" y="1990125"/>
            <a:ext cx="1296000" cy="1296000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425" y="1979527"/>
            <a:ext cx="1296000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660872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EniTabReg" panose="02000506030000020004" pitchFamily="50" charset="0"/>
              </a:rPr>
              <a:t>Struttura organizzativa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it-IT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F6630BDB-3B0D-4B52-A2EA-989DB3D52580}"/>
              </a:ext>
            </a:extLst>
          </p:cNvPr>
          <p:cNvSpPr/>
          <p:nvPr/>
        </p:nvSpPr>
        <p:spPr>
          <a:xfrm>
            <a:off x="1240219" y="3539575"/>
            <a:ext cx="1816395" cy="6817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VENDOR MANAGEMENT SERVICES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i="1" noProof="0" dirty="0">
                <a:solidFill>
                  <a:prstClr val="black"/>
                </a:solidFill>
                <a:latin typeface="Calibri"/>
              </a:rPr>
              <a:t>Manuela Lunetta</a:t>
            </a:r>
            <a:endParaRPr kumimoji="0" lang="it-IT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0D4777BE-C92A-4297-A565-C237E8DCF06D}"/>
              </a:ext>
            </a:extLst>
          </p:cNvPr>
          <p:cNvSpPr/>
          <p:nvPr/>
        </p:nvSpPr>
        <p:spPr>
          <a:xfrm>
            <a:off x="1240220" y="4460436"/>
            <a:ext cx="1816398" cy="66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VENDOR DEVELOPMENT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Francesco Fabbri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4554DA3E-5F0B-4E4C-A6E2-8FC6E0AE8D15}"/>
              </a:ext>
            </a:extLst>
          </p:cNvPr>
          <p:cNvSpPr/>
          <p:nvPr/>
        </p:nvSpPr>
        <p:spPr>
          <a:xfrm>
            <a:off x="1240220" y="5378055"/>
            <a:ext cx="1816398" cy="66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SUPPLIER EVALUATION TEAM</a:t>
            </a: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Elena Dal Maso</a:t>
            </a:r>
          </a:p>
        </p:txBody>
      </p: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E7DE9544-75DB-479A-8E34-1521CDC93AB8}"/>
              </a:ext>
            </a:extLst>
          </p:cNvPr>
          <p:cNvCxnSpPr/>
          <p:nvPr/>
        </p:nvCxnSpPr>
        <p:spPr>
          <a:xfrm flipH="1">
            <a:off x="608719" y="3312879"/>
            <a:ext cx="10359" cy="247318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CC3AA8EC-4203-48BF-A9D9-84F65CFCDCFF}"/>
              </a:ext>
            </a:extLst>
          </p:cNvPr>
          <p:cNvCxnSpPr>
            <a:cxnSpLocks/>
          </p:cNvCxnSpPr>
          <p:nvPr/>
        </p:nvCxnSpPr>
        <p:spPr>
          <a:xfrm>
            <a:off x="608719" y="5786064"/>
            <a:ext cx="6315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B6027B15-D952-497C-A64F-BD5E5D694BA4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617419" y="4794379"/>
            <a:ext cx="62280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8D62A50A-02DC-4672-BB1D-C0E926251CE2}"/>
              </a:ext>
            </a:extLst>
          </p:cNvPr>
          <p:cNvCxnSpPr>
            <a:cxnSpLocks/>
          </p:cNvCxnSpPr>
          <p:nvPr/>
        </p:nvCxnSpPr>
        <p:spPr>
          <a:xfrm>
            <a:off x="617419" y="3873519"/>
            <a:ext cx="6228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tangolo 19">
            <a:extLst>
              <a:ext uri="{FF2B5EF4-FFF2-40B4-BE49-F238E27FC236}">
                <a16:creationId xmlns:a16="http://schemas.microsoft.com/office/drawing/2014/main" id="{923BA3C9-D3CB-4A4A-8F73-4EF288B00728}"/>
              </a:ext>
            </a:extLst>
          </p:cNvPr>
          <p:cNvSpPr/>
          <p:nvPr/>
        </p:nvSpPr>
        <p:spPr>
          <a:xfrm>
            <a:off x="4167775" y="3547376"/>
            <a:ext cx="1840020" cy="66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ENERGY EVOLUTION </a:t>
            </a: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Giovanni Polizzi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50D5F133-34AE-48EC-9A86-AC30EB592ABA}"/>
              </a:ext>
            </a:extLst>
          </p:cNvPr>
          <p:cNvSpPr/>
          <p:nvPr/>
        </p:nvSpPr>
        <p:spPr>
          <a:xfrm>
            <a:off x="4167774" y="4468236"/>
            <a:ext cx="1840021" cy="66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R&amp;D / DIGITAL / ICT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i="1" dirty="0">
                <a:solidFill>
                  <a:prstClr val="black"/>
                </a:solidFill>
                <a:latin typeface="Calibri"/>
              </a:rPr>
              <a:t>r</a:t>
            </a:r>
            <a:r>
              <a:rPr kumimoji="0" lang="it-IT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.t.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14F00FE8-E72D-4137-A256-528E163338BA}"/>
              </a:ext>
            </a:extLst>
          </p:cNvPr>
          <p:cNvSpPr/>
          <p:nvPr/>
        </p:nvSpPr>
        <p:spPr>
          <a:xfrm>
            <a:off x="6971900" y="5378055"/>
            <a:ext cx="1840021" cy="66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MARKET SCOUTING </a:t>
            </a:r>
            <a:r>
              <a:rPr kumimoji="0" lang="it-IT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Domenico Mundo</a:t>
            </a:r>
          </a:p>
        </p:txBody>
      </p: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C6DD9AD3-B905-47D1-95F6-2D630A16EB28}"/>
              </a:ext>
            </a:extLst>
          </p:cNvPr>
          <p:cNvCxnSpPr/>
          <p:nvPr/>
        </p:nvCxnSpPr>
        <p:spPr>
          <a:xfrm>
            <a:off x="3546633" y="3325664"/>
            <a:ext cx="0" cy="14791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3B80422D-55A8-4716-8102-8979ED54A23B}"/>
              </a:ext>
            </a:extLst>
          </p:cNvPr>
          <p:cNvCxnSpPr>
            <a:cxnSpLocks/>
          </p:cNvCxnSpPr>
          <p:nvPr/>
        </p:nvCxnSpPr>
        <p:spPr>
          <a:xfrm>
            <a:off x="3546633" y="4804777"/>
            <a:ext cx="6228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FE55EFCF-9A57-45B4-B894-D22764CF177A}"/>
              </a:ext>
            </a:extLst>
          </p:cNvPr>
          <p:cNvCxnSpPr>
            <a:cxnSpLocks/>
          </p:cNvCxnSpPr>
          <p:nvPr/>
        </p:nvCxnSpPr>
        <p:spPr>
          <a:xfrm>
            <a:off x="3546633" y="3883917"/>
            <a:ext cx="6228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tangolo 26">
            <a:extLst>
              <a:ext uri="{FF2B5EF4-FFF2-40B4-BE49-F238E27FC236}">
                <a16:creationId xmlns:a16="http://schemas.microsoft.com/office/drawing/2014/main" id="{ECD43433-52CA-4478-A5A0-47EA7FDEE095}"/>
              </a:ext>
            </a:extLst>
          </p:cNvPr>
          <p:cNvSpPr/>
          <p:nvPr/>
        </p:nvSpPr>
        <p:spPr>
          <a:xfrm>
            <a:off x="7003018" y="3534591"/>
            <a:ext cx="1840020" cy="66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DRILLING &amp; WELL SERVICES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i="1" dirty="0">
                <a:solidFill>
                  <a:prstClr val="black"/>
                </a:solidFill>
                <a:latin typeface="Calibri"/>
              </a:rPr>
              <a:t>Luca Ferri</a:t>
            </a:r>
            <a:endParaRPr kumimoji="0" lang="it-IT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5C3D4C48-C115-4C56-A496-4D658D330381}"/>
              </a:ext>
            </a:extLst>
          </p:cNvPr>
          <p:cNvSpPr/>
          <p:nvPr/>
        </p:nvSpPr>
        <p:spPr>
          <a:xfrm>
            <a:off x="7003017" y="4455451"/>
            <a:ext cx="1840021" cy="66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MAINTENANCE &amp; ENVIRONMENT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Paola Pedruzzi</a:t>
            </a:r>
          </a:p>
        </p:txBody>
      </p: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9647B000-BB78-4505-9B02-ED6E3169F456}"/>
              </a:ext>
            </a:extLst>
          </p:cNvPr>
          <p:cNvCxnSpPr>
            <a:cxnSpLocks/>
          </p:cNvCxnSpPr>
          <p:nvPr/>
        </p:nvCxnSpPr>
        <p:spPr>
          <a:xfrm>
            <a:off x="6394766" y="3325664"/>
            <a:ext cx="0" cy="2460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>
            <a:extLst>
              <a:ext uri="{FF2B5EF4-FFF2-40B4-BE49-F238E27FC236}">
                <a16:creationId xmlns:a16="http://schemas.microsoft.com/office/drawing/2014/main" id="{0D07F5FC-650B-48CD-BEF5-ABC8F943892E}"/>
              </a:ext>
            </a:extLst>
          </p:cNvPr>
          <p:cNvCxnSpPr>
            <a:cxnSpLocks/>
          </p:cNvCxnSpPr>
          <p:nvPr/>
        </p:nvCxnSpPr>
        <p:spPr>
          <a:xfrm>
            <a:off x="6381876" y="4791992"/>
            <a:ext cx="6228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tangolo 30">
            <a:extLst>
              <a:ext uri="{FF2B5EF4-FFF2-40B4-BE49-F238E27FC236}">
                <a16:creationId xmlns:a16="http://schemas.microsoft.com/office/drawing/2014/main" id="{556BD175-9A60-4181-B555-C3AC0D8D2817}"/>
              </a:ext>
            </a:extLst>
          </p:cNvPr>
          <p:cNvSpPr/>
          <p:nvPr/>
        </p:nvSpPr>
        <p:spPr>
          <a:xfrm>
            <a:off x="9832288" y="3534591"/>
            <a:ext cx="1770168" cy="66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COMMERCIAL &amp; COMMUNICATION </a:t>
            </a:r>
            <a:r>
              <a:rPr kumimoji="0" lang="it-IT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Paolo Marovino</a:t>
            </a: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23320757-3DDC-4043-ABB6-DC22A5F13679}"/>
              </a:ext>
            </a:extLst>
          </p:cNvPr>
          <p:cNvSpPr/>
          <p:nvPr/>
        </p:nvSpPr>
        <p:spPr>
          <a:xfrm>
            <a:off x="9833126" y="4468236"/>
            <a:ext cx="1770168" cy="65510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GENERAL SERVICES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i="1" dirty="0" err="1">
                <a:solidFill>
                  <a:prstClr val="black"/>
                </a:solidFill>
                <a:latin typeface="Calibri"/>
              </a:rPr>
              <a:t>r.t.</a:t>
            </a:r>
            <a:endParaRPr kumimoji="0" lang="it-IT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0871D46B-4E58-491C-BC0F-185E123E1B73}"/>
              </a:ext>
            </a:extLst>
          </p:cNvPr>
          <p:cNvCxnSpPr>
            <a:cxnSpLocks/>
          </p:cNvCxnSpPr>
          <p:nvPr/>
        </p:nvCxnSpPr>
        <p:spPr>
          <a:xfrm>
            <a:off x="9211146" y="3312879"/>
            <a:ext cx="0" cy="14791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12E3F46A-B8C4-47E8-9E1E-913B4131FF69}"/>
              </a:ext>
            </a:extLst>
          </p:cNvPr>
          <p:cNvCxnSpPr>
            <a:cxnSpLocks/>
          </p:cNvCxnSpPr>
          <p:nvPr/>
        </p:nvCxnSpPr>
        <p:spPr>
          <a:xfrm>
            <a:off x="9211146" y="4791992"/>
            <a:ext cx="6228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5ACFA1D9-AA06-4915-BD0B-4B423BF64284}"/>
              </a:ext>
            </a:extLst>
          </p:cNvPr>
          <p:cNvCxnSpPr>
            <a:cxnSpLocks/>
          </p:cNvCxnSpPr>
          <p:nvPr/>
        </p:nvCxnSpPr>
        <p:spPr>
          <a:xfrm>
            <a:off x="9211146" y="3871132"/>
            <a:ext cx="6228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a gomito 35">
            <a:extLst>
              <a:ext uri="{FF2B5EF4-FFF2-40B4-BE49-F238E27FC236}">
                <a16:creationId xmlns:a16="http://schemas.microsoft.com/office/drawing/2014/main" id="{D0509FC6-9EF3-43BE-983A-7EA8942DACBF}"/>
              </a:ext>
            </a:extLst>
          </p:cNvPr>
          <p:cNvCxnSpPr>
            <a:cxnSpLocks/>
            <a:stCxn id="44" idx="2"/>
            <a:endCxn id="40" idx="0"/>
          </p:cNvCxnSpPr>
          <p:nvPr/>
        </p:nvCxnSpPr>
        <p:spPr>
          <a:xfrm rot="16200000" flipH="1">
            <a:off x="8042711" y="331935"/>
            <a:ext cx="436101" cy="4193636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a gomito 36">
            <a:extLst>
              <a:ext uri="{FF2B5EF4-FFF2-40B4-BE49-F238E27FC236}">
                <a16:creationId xmlns:a16="http://schemas.microsoft.com/office/drawing/2014/main" id="{E8CF1D5F-D689-4FF3-BA15-225A67C1ADD8}"/>
              </a:ext>
            </a:extLst>
          </p:cNvPr>
          <p:cNvCxnSpPr>
            <a:cxnSpLocks/>
            <a:stCxn id="44" idx="2"/>
            <a:endCxn id="41" idx="0"/>
          </p:cNvCxnSpPr>
          <p:nvPr/>
        </p:nvCxnSpPr>
        <p:spPr>
          <a:xfrm rot="16200000" flipH="1">
            <a:off x="6658565" y="1716081"/>
            <a:ext cx="436101" cy="1425344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a gomito 37">
            <a:extLst>
              <a:ext uri="{FF2B5EF4-FFF2-40B4-BE49-F238E27FC236}">
                <a16:creationId xmlns:a16="http://schemas.microsoft.com/office/drawing/2014/main" id="{BEE83A23-57C6-4DE7-A534-B726BE418BDF}"/>
              </a:ext>
            </a:extLst>
          </p:cNvPr>
          <p:cNvCxnSpPr>
            <a:cxnSpLocks/>
            <a:stCxn id="44" idx="2"/>
            <a:endCxn id="42" idx="0"/>
          </p:cNvCxnSpPr>
          <p:nvPr/>
        </p:nvCxnSpPr>
        <p:spPr>
          <a:xfrm rot="5400000">
            <a:off x="5236254" y="1719114"/>
            <a:ext cx="436101" cy="1419279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a gomito 38">
            <a:extLst>
              <a:ext uri="{FF2B5EF4-FFF2-40B4-BE49-F238E27FC236}">
                <a16:creationId xmlns:a16="http://schemas.microsoft.com/office/drawing/2014/main" id="{5AAEE861-638E-4996-A327-06131E656419}"/>
              </a:ext>
            </a:extLst>
          </p:cNvPr>
          <p:cNvCxnSpPr>
            <a:cxnSpLocks/>
            <a:stCxn id="44" idx="2"/>
            <a:endCxn id="43" idx="0"/>
          </p:cNvCxnSpPr>
          <p:nvPr/>
        </p:nvCxnSpPr>
        <p:spPr>
          <a:xfrm rot="5400000">
            <a:off x="3769569" y="252429"/>
            <a:ext cx="436101" cy="4352648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tangolo 39">
            <a:extLst>
              <a:ext uri="{FF2B5EF4-FFF2-40B4-BE49-F238E27FC236}">
                <a16:creationId xmlns:a16="http://schemas.microsoft.com/office/drawing/2014/main" id="{3D601A48-76B9-49CC-944F-6E2D4CCE2A88}"/>
              </a:ext>
            </a:extLst>
          </p:cNvPr>
          <p:cNvSpPr/>
          <p:nvPr/>
        </p:nvSpPr>
        <p:spPr>
          <a:xfrm>
            <a:off x="9074542" y="2646804"/>
            <a:ext cx="2566074" cy="76246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 FUNCTIONS QUALIFICATION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Sonia</a:t>
            </a:r>
            <a:r>
              <a:rPr kumimoji="0" lang="it-IT" sz="1200" b="1" i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Bianco</a:t>
            </a:r>
            <a:endParaRPr kumimoji="0" lang="it-IT" sz="12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ttangolo 40">
            <a:extLst>
              <a:ext uri="{FF2B5EF4-FFF2-40B4-BE49-F238E27FC236}">
                <a16:creationId xmlns:a16="http://schemas.microsoft.com/office/drawing/2014/main" id="{5FB24E86-78AE-4344-91CA-1CA99370B31E}"/>
              </a:ext>
            </a:extLst>
          </p:cNvPr>
          <p:cNvSpPr/>
          <p:nvPr/>
        </p:nvSpPr>
        <p:spPr>
          <a:xfrm>
            <a:off x="6270551" y="2646804"/>
            <a:ext cx="2637472" cy="76246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b="1" dirty="0">
                <a:solidFill>
                  <a:prstClr val="white"/>
                </a:solidFill>
              </a:rPr>
              <a:t>NATURAL RESOURCES QUALIFICATION &amp; MARKET SCOUTING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it-IT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Nicola Resta</a:t>
            </a:r>
          </a:p>
        </p:txBody>
      </p:sp>
      <p:sp>
        <p:nvSpPr>
          <p:cNvPr id="42" name="Rettangolo 41">
            <a:extLst>
              <a:ext uri="{FF2B5EF4-FFF2-40B4-BE49-F238E27FC236}">
                <a16:creationId xmlns:a16="http://schemas.microsoft.com/office/drawing/2014/main" id="{C415ACFA-680F-4BB3-AAD2-628898D51980}"/>
              </a:ext>
            </a:extLst>
          </p:cNvPr>
          <p:cNvSpPr/>
          <p:nvPr/>
        </p:nvSpPr>
        <p:spPr>
          <a:xfrm>
            <a:off x="3393540" y="2646804"/>
            <a:ext cx="2702247" cy="76246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b="1" dirty="0">
                <a:solidFill>
                  <a:prstClr val="white"/>
                </a:solidFill>
              </a:rPr>
              <a:t>ENERGY EVOLUTION &amp; TECH QUALIFICATION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it-IT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Marco Casati</a:t>
            </a:r>
          </a:p>
        </p:txBody>
      </p:sp>
      <p:sp>
        <p:nvSpPr>
          <p:cNvPr id="43" name="Rettangolo 42">
            <a:extLst>
              <a:ext uri="{FF2B5EF4-FFF2-40B4-BE49-F238E27FC236}">
                <a16:creationId xmlns:a16="http://schemas.microsoft.com/office/drawing/2014/main" id="{FDFA029C-DB6D-4662-8091-C40B238750D7}"/>
              </a:ext>
            </a:extLst>
          </p:cNvPr>
          <p:cNvSpPr/>
          <p:nvPr/>
        </p:nvSpPr>
        <p:spPr>
          <a:xfrm>
            <a:off x="473403" y="2646804"/>
            <a:ext cx="2675784" cy="76246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SUPPLIER SUSTAINABILITY, COORDINATION &amp; DEVELOPMENT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Stefano</a:t>
            </a:r>
            <a:r>
              <a:rPr kumimoji="0" lang="it-IT" sz="12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Fasani</a:t>
            </a:r>
            <a:endParaRPr kumimoji="0" lang="it-IT" sz="1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4" name="Rettangolo 43">
            <a:extLst>
              <a:ext uri="{FF2B5EF4-FFF2-40B4-BE49-F238E27FC236}">
                <a16:creationId xmlns:a16="http://schemas.microsoft.com/office/drawing/2014/main" id="{BAC8DB47-BF5A-4DB5-B158-C45B30D5D71E}"/>
              </a:ext>
            </a:extLst>
          </p:cNvPr>
          <p:cNvSpPr/>
          <p:nvPr/>
        </p:nvSpPr>
        <p:spPr>
          <a:xfrm>
            <a:off x="4149627" y="1580644"/>
            <a:ext cx="4028631" cy="630059"/>
          </a:xfrm>
          <a:prstGeom prst="rect">
            <a:avLst/>
          </a:prstGeom>
          <a:solidFill>
            <a:schemeClr val="accent6">
              <a:lumMod val="65000"/>
              <a:lumOff val="3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VENDOR MANAGEMENT &amp; DEVELOPMENT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Rossano Francia</a:t>
            </a:r>
          </a:p>
        </p:txBody>
      </p:sp>
      <p:sp>
        <p:nvSpPr>
          <p:cNvPr id="45" name="Rettangolo 44">
            <a:extLst>
              <a:ext uri="{FF2B5EF4-FFF2-40B4-BE49-F238E27FC236}">
                <a16:creationId xmlns:a16="http://schemas.microsoft.com/office/drawing/2014/main" id="{19F7525C-8FAA-4A49-970F-594398D19C87}"/>
              </a:ext>
            </a:extLst>
          </p:cNvPr>
          <p:cNvSpPr/>
          <p:nvPr/>
        </p:nvSpPr>
        <p:spPr>
          <a:xfrm>
            <a:off x="1117164" y="4375395"/>
            <a:ext cx="2042498" cy="8412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6" name="Connettore 2 45">
            <a:extLst>
              <a:ext uri="{FF2B5EF4-FFF2-40B4-BE49-F238E27FC236}">
                <a16:creationId xmlns:a16="http://schemas.microsoft.com/office/drawing/2014/main" id="{FE55EFCF-9A57-45B4-B894-D22764CF177A}"/>
              </a:ext>
            </a:extLst>
          </p:cNvPr>
          <p:cNvCxnSpPr>
            <a:cxnSpLocks/>
          </p:cNvCxnSpPr>
          <p:nvPr/>
        </p:nvCxnSpPr>
        <p:spPr>
          <a:xfrm>
            <a:off x="6394766" y="3868534"/>
            <a:ext cx="6228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2 47">
            <a:extLst>
              <a:ext uri="{FF2B5EF4-FFF2-40B4-BE49-F238E27FC236}">
                <a16:creationId xmlns:a16="http://schemas.microsoft.com/office/drawing/2014/main" id="{FE55EFCF-9A57-45B4-B894-D22764CF177A}"/>
              </a:ext>
            </a:extLst>
          </p:cNvPr>
          <p:cNvCxnSpPr>
            <a:cxnSpLocks/>
          </p:cNvCxnSpPr>
          <p:nvPr/>
        </p:nvCxnSpPr>
        <p:spPr>
          <a:xfrm>
            <a:off x="6380217" y="5786064"/>
            <a:ext cx="6228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ttangolo 48">
            <a:extLst>
              <a:ext uri="{FF2B5EF4-FFF2-40B4-BE49-F238E27FC236}">
                <a16:creationId xmlns:a16="http://schemas.microsoft.com/office/drawing/2014/main" id="{601BB230-5A08-4866-88F7-7E8BF7D41A15}"/>
              </a:ext>
            </a:extLst>
          </p:cNvPr>
          <p:cNvSpPr/>
          <p:nvPr/>
        </p:nvSpPr>
        <p:spPr>
          <a:xfrm>
            <a:off x="3546633" y="804918"/>
            <a:ext cx="54295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C00000"/>
                </a:solidFill>
                <a:latin typeface="EniTabReg" panose="02000506030000020004" pitchFamily="50" charset="0"/>
              </a:rPr>
              <a:t>Chi si occupa della gestione dei fornitori?</a:t>
            </a:r>
          </a:p>
        </p:txBody>
      </p:sp>
    </p:spTree>
    <p:extLst>
      <p:ext uri="{BB962C8B-B14F-4D97-AF65-F5344CB8AC3E}">
        <p14:creationId xmlns:p14="http://schemas.microsoft.com/office/powerpoint/2010/main" val="1722878384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kern="0" dirty="0">
                <a:latin typeface="EniTabReg" panose="02000506030000020004" pitchFamily="50" charset="0"/>
              </a:rPr>
              <a:t>Il Sistema integrato di Vendor Management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0" y="6429693"/>
            <a:ext cx="616226" cy="332474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it-IT" dirty="0"/>
          </a:p>
        </p:txBody>
      </p:sp>
      <p:sp>
        <p:nvSpPr>
          <p:cNvPr id="12" name="Rounded Rectangle 98">
            <a:extLst>
              <a:ext uri="{FF2B5EF4-FFF2-40B4-BE49-F238E27FC236}">
                <a16:creationId xmlns:a16="http://schemas.microsoft.com/office/drawing/2014/main" id="{6240EF06-4F0A-492B-9939-089C63F820EC}"/>
              </a:ext>
            </a:extLst>
          </p:cNvPr>
          <p:cNvSpPr/>
          <p:nvPr/>
        </p:nvSpPr>
        <p:spPr>
          <a:xfrm>
            <a:off x="982744" y="3416500"/>
            <a:ext cx="1427163" cy="479425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200">
              <a:solidFill>
                <a:srgbClr val="FFFFFF"/>
              </a:solidFill>
              <a:cs typeface="Arial" charset="0"/>
            </a:endParaRPr>
          </a:p>
          <a:p>
            <a:pPr algn="ctr">
              <a:defRPr/>
            </a:pPr>
            <a:endParaRPr lang="pt-BR" sz="12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" name="Rounded Rectangle 99">
            <a:extLst>
              <a:ext uri="{FF2B5EF4-FFF2-40B4-BE49-F238E27FC236}">
                <a16:creationId xmlns:a16="http://schemas.microsoft.com/office/drawing/2014/main" id="{767343D4-514A-434B-A902-5C6352FA3F60}"/>
              </a:ext>
            </a:extLst>
          </p:cNvPr>
          <p:cNvSpPr/>
          <p:nvPr/>
        </p:nvSpPr>
        <p:spPr>
          <a:xfrm>
            <a:off x="982744" y="3926088"/>
            <a:ext cx="1427163" cy="47783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200">
              <a:solidFill>
                <a:srgbClr val="FFFFFF"/>
              </a:solidFill>
              <a:cs typeface="Arial" charset="0"/>
            </a:endParaRPr>
          </a:p>
          <a:p>
            <a:pPr algn="ctr">
              <a:defRPr/>
            </a:pPr>
            <a:endParaRPr lang="pt-BR" sz="12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" name="Rounded Rectangle 100">
            <a:extLst>
              <a:ext uri="{FF2B5EF4-FFF2-40B4-BE49-F238E27FC236}">
                <a16:creationId xmlns:a16="http://schemas.microsoft.com/office/drawing/2014/main" id="{7B197F16-3E1F-4B6A-B8EF-C7C1EEC8A7C4}"/>
              </a:ext>
            </a:extLst>
          </p:cNvPr>
          <p:cNvSpPr/>
          <p:nvPr/>
        </p:nvSpPr>
        <p:spPr>
          <a:xfrm>
            <a:off x="982744" y="4434088"/>
            <a:ext cx="1427163" cy="479425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200">
              <a:solidFill>
                <a:srgbClr val="FFFFFF"/>
              </a:solidFill>
              <a:cs typeface="Arial" charset="0"/>
            </a:endParaRPr>
          </a:p>
          <a:p>
            <a:pPr algn="ctr">
              <a:defRPr/>
            </a:pPr>
            <a:endParaRPr lang="pt-BR" sz="12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" name="Rounded Rectangle 101">
            <a:extLst>
              <a:ext uri="{FF2B5EF4-FFF2-40B4-BE49-F238E27FC236}">
                <a16:creationId xmlns:a16="http://schemas.microsoft.com/office/drawing/2014/main" id="{3F12D4D7-872C-45FA-AECE-221410AA8283}"/>
              </a:ext>
            </a:extLst>
          </p:cNvPr>
          <p:cNvSpPr/>
          <p:nvPr/>
        </p:nvSpPr>
        <p:spPr>
          <a:xfrm>
            <a:off x="982744" y="4942088"/>
            <a:ext cx="1427163" cy="479425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200">
              <a:solidFill>
                <a:srgbClr val="FFFFFF"/>
              </a:solidFill>
              <a:cs typeface="Arial" charset="0"/>
            </a:endParaRPr>
          </a:p>
          <a:p>
            <a:pPr algn="ctr">
              <a:defRPr/>
            </a:pPr>
            <a:endParaRPr lang="pt-BR" sz="12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9" name="Rounded Rectangle 97">
            <a:extLst>
              <a:ext uri="{FF2B5EF4-FFF2-40B4-BE49-F238E27FC236}">
                <a16:creationId xmlns:a16="http://schemas.microsoft.com/office/drawing/2014/main" id="{31B9A11E-6563-4E2E-A838-2BB41DDA95B8}"/>
              </a:ext>
            </a:extLst>
          </p:cNvPr>
          <p:cNvSpPr/>
          <p:nvPr/>
        </p:nvSpPr>
        <p:spPr>
          <a:xfrm>
            <a:off x="982744" y="2908500"/>
            <a:ext cx="1427163" cy="479425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200">
              <a:solidFill>
                <a:srgbClr val="FFFFFF"/>
              </a:solidFill>
              <a:cs typeface="Arial" charset="0"/>
            </a:endParaRPr>
          </a:p>
          <a:p>
            <a:pPr algn="ctr">
              <a:defRPr/>
            </a:pPr>
            <a:endParaRPr lang="pt-BR" sz="12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1" name="AutoShape 3">
            <a:extLst>
              <a:ext uri="{FF2B5EF4-FFF2-40B4-BE49-F238E27FC236}">
                <a16:creationId xmlns:a16="http://schemas.microsoft.com/office/drawing/2014/main" id="{20643C24-CD29-4CC7-AA3D-4E83DCF4101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966868" y="1914895"/>
            <a:ext cx="94488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Freeform 8">
            <a:extLst>
              <a:ext uri="{FF2B5EF4-FFF2-40B4-BE49-F238E27FC236}">
                <a16:creationId xmlns:a16="http://schemas.microsoft.com/office/drawing/2014/main" id="{D84D64E4-2AEC-4CC5-BA12-53F8D060C561}"/>
              </a:ext>
            </a:extLst>
          </p:cNvPr>
          <p:cNvSpPr>
            <a:spLocks noEditPoints="1"/>
          </p:cNvSpPr>
          <p:nvPr/>
        </p:nvSpPr>
        <p:spPr bwMode="auto">
          <a:xfrm>
            <a:off x="4437143" y="2941740"/>
            <a:ext cx="1943100" cy="2508250"/>
          </a:xfrm>
          <a:custGeom>
            <a:avLst/>
            <a:gdLst>
              <a:gd name="T0" fmla="*/ 0 w 3264"/>
              <a:gd name="T1" fmla="*/ 2147483647 h 4080"/>
              <a:gd name="T2" fmla="*/ 0 w 3264"/>
              <a:gd name="T3" fmla="*/ 2147483647 h 4080"/>
              <a:gd name="T4" fmla="*/ 2147483647 w 3264"/>
              <a:gd name="T5" fmla="*/ 2147483647 h 4080"/>
              <a:gd name="T6" fmla="*/ 2147483647 w 3264"/>
              <a:gd name="T7" fmla="*/ 2147483647 h 4080"/>
              <a:gd name="T8" fmla="*/ 0 w 3264"/>
              <a:gd name="T9" fmla="*/ 2147483647 h 4080"/>
              <a:gd name="T10" fmla="*/ 0 w 3264"/>
              <a:gd name="T11" fmla="*/ 2147483647 h 4080"/>
              <a:gd name="T12" fmla="*/ 0 w 3264"/>
              <a:gd name="T13" fmla="*/ 2147483647 h 4080"/>
              <a:gd name="T14" fmla="*/ 2147483647 w 3264"/>
              <a:gd name="T15" fmla="*/ 2147483647 h 4080"/>
              <a:gd name="T16" fmla="*/ 2147483647 w 3264"/>
              <a:gd name="T17" fmla="*/ 2147483647 h 4080"/>
              <a:gd name="T18" fmla="*/ 0 w 3264"/>
              <a:gd name="T19" fmla="*/ 2147483647 h 4080"/>
              <a:gd name="T20" fmla="*/ 0 w 3264"/>
              <a:gd name="T21" fmla="*/ 2147483647 h 4080"/>
              <a:gd name="T22" fmla="*/ 0 w 3264"/>
              <a:gd name="T23" fmla="*/ 2147483647 h 4080"/>
              <a:gd name="T24" fmla="*/ 2147483647 w 3264"/>
              <a:gd name="T25" fmla="*/ 2147483647 h 4080"/>
              <a:gd name="T26" fmla="*/ 2147483647 w 3264"/>
              <a:gd name="T27" fmla="*/ 2147483647 h 4080"/>
              <a:gd name="T28" fmla="*/ 0 w 3264"/>
              <a:gd name="T29" fmla="*/ 2147483647 h 4080"/>
              <a:gd name="T30" fmla="*/ 0 w 3264"/>
              <a:gd name="T31" fmla="*/ 2147483647 h 4080"/>
              <a:gd name="T32" fmla="*/ 2147483647 w 3264"/>
              <a:gd name="T33" fmla="*/ 2147483647 h 4080"/>
              <a:gd name="T34" fmla="*/ 2147483647 w 3264"/>
              <a:gd name="T35" fmla="*/ 2147483647 h 4080"/>
              <a:gd name="T36" fmla="*/ 2147483647 w 3264"/>
              <a:gd name="T37" fmla="*/ 0 h 4080"/>
              <a:gd name="T38" fmla="*/ 2147483647 w 3264"/>
              <a:gd name="T39" fmla="*/ 0 h 4080"/>
              <a:gd name="T40" fmla="*/ 2147483647 w 3264"/>
              <a:gd name="T41" fmla="*/ 0 h 4080"/>
              <a:gd name="T42" fmla="*/ 2147483647 w 3264"/>
              <a:gd name="T43" fmla="*/ 2147483647 h 4080"/>
              <a:gd name="T44" fmla="*/ 2147483647 w 3264"/>
              <a:gd name="T45" fmla="*/ 2147483647 h 4080"/>
              <a:gd name="T46" fmla="*/ 2147483647 w 3264"/>
              <a:gd name="T47" fmla="*/ 0 h 4080"/>
              <a:gd name="T48" fmla="*/ 2147483647 w 3264"/>
              <a:gd name="T49" fmla="*/ 0 h 4080"/>
              <a:gd name="T50" fmla="*/ 2147483647 w 3264"/>
              <a:gd name="T51" fmla="*/ 0 h 4080"/>
              <a:gd name="T52" fmla="*/ 2147483647 w 3264"/>
              <a:gd name="T53" fmla="*/ 2147483647 h 4080"/>
              <a:gd name="T54" fmla="*/ 2147483647 w 3264"/>
              <a:gd name="T55" fmla="*/ 2147483647 h 4080"/>
              <a:gd name="T56" fmla="*/ 2147483647 w 3264"/>
              <a:gd name="T57" fmla="*/ 0 h 4080"/>
              <a:gd name="T58" fmla="*/ 2147483647 w 3264"/>
              <a:gd name="T59" fmla="*/ 0 h 4080"/>
              <a:gd name="T60" fmla="*/ 2147483647 w 3264"/>
              <a:gd name="T61" fmla="*/ 2147483647 h 4080"/>
              <a:gd name="T62" fmla="*/ 2147483647 w 3264"/>
              <a:gd name="T63" fmla="*/ 2147483647 h 4080"/>
              <a:gd name="T64" fmla="*/ 2147483647 w 3264"/>
              <a:gd name="T65" fmla="*/ 2147483647 h 4080"/>
              <a:gd name="T66" fmla="*/ 2147483647 w 3264"/>
              <a:gd name="T67" fmla="*/ 2147483647 h 4080"/>
              <a:gd name="T68" fmla="*/ 2147483647 w 3264"/>
              <a:gd name="T69" fmla="*/ 2147483647 h 4080"/>
              <a:gd name="T70" fmla="*/ 2147483647 w 3264"/>
              <a:gd name="T71" fmla="*/ 2147483647 h 4080"/>
              <a:gd name="T72" fmla="*/ 2147483647 w 3264"/>
              <a:gd name="T73" fmla="*/ 2147483647 h 4080"/>
              <a:gd name="T74" fmla="*/ 2147483647 w 3264"/>
              <a:gd name="T75" fmla="*/ 2147483647 h 4080"/>
              <a:gd name="T76" fmla="*/ 2147483647 w 3264"/>
              <a:gd name="T77" fmla="*/ 2147483647 h 4080"/>
              <a:gd name="T78" fmla="*/ 2147483647 w 3264"/>
              <a:gd name="T79" fmla="*/ 2147483647 h 4080"/>
              <a:gd name="T80" fmla="*/ 2147483647 w 3264"/>
              <a:gd name="T81" fmla="*/ 2147483647 h 4080"/>
              <a:gd name="T82" fmla="*/ 2147483647 w 3264"/>
              <a:gd name="T83" fmla="*/ 2147483647 h 4080"/>
              <a:gd name="T84" fmla="*/ 2147483647 w 3264"/>
              <a:gd name="T85" fmla="*/ 2147483647 h 4080"/>
              <a:gd name="T86" fmla="*/ 2147483647 w 3264"/>
              <a:gd name="T87" fmla="*/ 2147483647 h 4080"/>
              <a:gd name="T88" fmla="*/ 2147483647 w 3264"/>
              <a:gd name="T89" fmla="*/ 2147483647 h 4080"/>
              <a:gd name="T90" fmla="*/ 2147483647 w 3264"/>
              <a:gd name="T91" fmla="*/ 2147483647 h 4080"/>
              <a:gd name="T92" fmla="*/ 2147483647 w 3264"/>
              <a:gd name="T93" fmla="*/ 2147483647 h 4080"/>
              <a:gd name="T94" fmla="*/ 2147483647 w 3264"/>
              <a:gd name="T95" fmla="*/ 2147483647 h 4080"/>
              <a:gd name="T96" fmla="*/ 2147483647 w 3264"/>
              <a:gd name="T97" fmla="*/ 2147483647 h 4080"/>
              <a:gd name="T98" fmla="*/ 2147483647 w 3264"/>
              <a:gd name="T99" fmla="*/ 2147483647 h 4080"/>
              <a:gd name="T100" fmla="*/ 2147483647 w 3264"/>
              <a:gd name="T101" fmla="*/ 2147483647 h 4080"/>
              <a:gd name="T102" fmla="*/ 2147483647 w 3264"/>
              <a:gd name="T103" fmla="*/ 2147483647 h 4080"/>
              <a:gd name="T104" fmla="*/ 2147483647 w 3264"/>
              <a:gd name="T105" fmla="*/ 2147483647 h 4080"/>
              <a:gd name="T106" fmla="*/ 2147483647 w 3264"/>
              <a:gd name="T107" fmla="*/ 2147483647 h 4080"/>
              <a:gd name="T108" fmla="*/ 2147483647 w 3264"/>
              <a:gd name="T109" fmla="*/ 2147483647 h 4080"/>
              <a:gd name="T110" fmla="*/ 2147483647 w 3264"/>
              <a:gd name="T111" fmla="*/ 2147483647 h 4080"/>
              <a:gd name="T112" fmla="*/ 2147483647 w 3264"/>
              <a:gd name="T113" fmla="*/ 2147483647 h 4080"/>
              <a:gd name="T114" fmla="*/ 2147483647 w 3264"/>
              <a:gd name="T115" fmla="*/ 2147483647 h 4080"/>
              <a:gd name="T116" fmla="*/ 2147483647 w 3264"/>
              <a:gd name="T117" fmla="*/ 2147483647 h 4080"/>
              <a:gd name="T118" fmla="*/ 2147483647 w 3264"/>
              <a:gd name="T119" fmla="*/ 2147483647 h 408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264"/>
              <a:gd name="T181" fmla="*/ 0 h 4080"/>
              <a:gd name="T182" fmla="*/ 3264 w 3264"/>
              <a:gd name="T183" fmla="*/ 4080 h 408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264" h="4080">
                <a:moveTo>
                  <a:pt x="0" y="4072"/>
                </a:moveTo>
                <a:lnTo>
                  <a:pt x="0" y="4008"/>
                </a:lnTo>
                <a:lnTo>
                  <a:pt x="16" y="4008"/>
                </a:lnTo>
                <a:lnTo>
                  <a:pt x="16" y="4072"/>
                </a:lnTo>
                <a:lnTo>
                  <a:pt x="0" y="4072"/>
                </a:lnTo>
                <a:close/>
                <a:moveTo>
                  <a:pt x="0" y="3960"/>
                </a:moveTo>
                <a:lnTo>
                  <a:pt x="0" y="3896"/>
                </a:lnTo>
                <a:lnTo>
                  <a:pt x="16" y="3896"/>
                </a:lnTo>
                <a:lnTo>
                  <a:pt x="16" y="3960"/>
                </a:lnTo>
                <a:lnTo>
                  <a:pt x="0" y="3960"/>
                </a:lnTo>
                <a:close/>
                <a:moveTo>
                  <a:pt x="0" y="3848"/>
                </a:moveTo>
                <a:lnTo>
                  <a:pt x="0" y="3784"/>
                </a:lnTo>
                <a:lnTo>
                  <a:pt x="16" y="3784"/>
                </a:lnTo>
                <a:lnTo>
                  <a:pt x="16" y="3848"/>
                </a:lnTo>
                <a:lnTo>
                  <a:pt x="0" y="3848"/>
                </a:lnTo>
                <a:close/>
                <a:moveTo>
                  <a:pt x="0" y="3736"/>
                </a:moveTo>
                <a:lnTo>
                  <a:pt x="0" y="3672"/>
                </a:lnTo>
                <a:lnTo>
                  <a:pt x="16" y="3672"/>
                </a:lnTo>
                <a:lnTo>
                  <a:pt x="16" y="3736"/>
                </a:lnTo>
                <a:lnTo>
                  <a:pt x="0" y="3736"/>
                </a:lnTo>
                <a:close/>
                <a:moveTo>
                  <a:pt x="0" y="3624"/>
                </a:moveTo>
                <a:lnTo>
                  <a:pt x="0" y="3560"/>
                </a:lnTo>
                <a:lnTo>
                  <a:pt x="16" y="3560"/>
                </a:lnTo>
                <a:lnTo>
                  <a:pt x="16" y="3624"/>
                </a:lnTo>
                <a:lnTo>
                  <a:pt x="0" y="3624"/>
                </a:lnTo>
                <a:close/>
                <a:moveTo>
                  <a:pt x="0" y="3512"/>
                </a:moveTo>
                <a:lnTo>
                  <a:pt x="0" y="3448"/>
                </a:lnTo>
                <a:lnTo>
                  <a:pt x="16" y="3448"/>
                </a:lnTo>
                <a:lnTo>
                  <a:pt x="16" y="3512"/>
                </a:lnTo>
                <a:lnTo>
                  <a:pt x="0" y="3512"/>
                </a:lnTo>
                <a:close/>
                <a:moveTo>
                  <a:pt x="0" y="3400"/>
                </a:moveTo>
                <a:lnTo>
                  <a:pt x="0" y="3336"/>
                </a:lnTo>
                <a:lnTo>
                  <a:pt x="16" y="3336"/>
                </a:lnTo>
                <a:lnTo>
                  <a:pt x="16" y="3400"/>
                </a:lnTo>
                <a:lnTo>
                  <a:pt x="0" y="3400"/>
                </a:lnTo>
                <a:close/>
                <a:moveTo>
                  <a:pt x="0" y="3288"/>
                </a:moveTo>
                <a:lnTo>
                  <a:pt x="0" y="3224"/>
                </a:lnTo>
                <a:lnTo>
                  <a:pt x="16" y="3224"/>
                </a:lnTo>
                <a:lnTo>
                  <a:pt x="16" y="3288"/>
                </a:lnTo>
                <a:lnTo>
                  <a:pt x="0" y="3288"/>
                </a:lnTo>
                <a:close/>
                <a:moveTo>
                  <a:pt x="0" y="3176"/>
                </a:moveTo>
                <a:lnTo>
                  <a:pt x="0" y="3111"/>
                </a:lnTo>
                <a:lnTo>
                  <a:pt x="16" y="3111"/>
                </a:lnTo>
                <a:lnTo>
                  <a:pt x="16" y="3176"/>
                </a:lnTo>
                <a:lnTo>
                  <a:pt x="0" y="3176"/>
                </a:lnTo>
                <a:close/>
                <a:moveTo>
                  <a:pt x="0" y="3063"/>
                </a:moveTo>
                <a:lnTo>
                  <a:pt x="0" y="2999"/>
                </a:lnTo>
                <a:lnTo>
                  <a:pt x="16" y="2999"/>
                </a:lnTo>
                <a:lnTo>
                  <a:pt x="16" y="3063"/>
                </a:lnTo>
                <a:lnTo>
                  <a:pt x="0" y="3063"/>
                </a:lnTo>
                <a:close/>
                <a:moveTo>
                  <a:pt x="0" y="2951"/>
                </a:moveTo>
                <a:lnTo>
                  <a:pt x="0" y="2887"/>
                </a:lnTo>
                <a:lnTo>
                  <a:pt x="16" y="2887"/>
                </a:lnTo>
                <a:lnTo>
                  <a:pt x="16" y="2951"/>
                </a:lnTo>
                <a:lnTo>
                  <a:pt x="0" y="2951"/>
                </a:lnTo>
                <a:close/>
                <a:moveTo>
                  <a:pt x="0" y="2839"/>
                </a:moveTo>
                <a:lnTo>
                  <a:pt x="0" y="2775"/>
                </a:lnTo>
                <a:lnTo>
                  <a:pt x="16" y="2775"/>
                </a:lnTo>
                <a:lnTo>
                  <a:pt x="16" y="2839"/>
                </a:lnTo>
                <a:lnTo>
                  <a:pt x="0" y="2839"/>
                </a:lnTo>
                <a:close/>
                <a:moveTo>
                  <a:pt x="0" y="2727"/>
                </a:moveTo>
                <a:lnTo>
                  <a:pt x="0" y="2663"/>
                </a:lnTo>
                <a:lnTo>
                  <a:pt x="16" y="2663"/>
                </a:lnTo>
                <a:lnTo>
                  <a:pt x="16" y="2727"/>
                </a:lnTo>
                <a:lnTo>
                  <a:pt x="0" y="2727"/>
                </a:lnTo>
                <a:close/>
                <a:moveTo>
                  <a:pt x="0" y="2615"/>
                </a:moveTo>
                <a:lnTo>
                  <a:pt x="0" y="2551"/>
                </a:lnTo>
                <a:lnTo>
                  <a:pt x="16" y="2551"/>
                </a:lnTo>
                <a:lnTo>
                  <a:pt x="16" y="2615"/>
                </a:lnTo>
                <a:lnTo>
                  <a:pt x="0" y="2615"/>
                </a:lnTo>
                <a:close/>
                <a:moveTo>
                  <a:pt x="0" y="2503"/>
                </a:moveTo>
                <a:lnTo>
                  <a:pt x="0" y="2439"/>
                </a:lnTo>
                <a:lnTo>
                  <a:pt x="16" y="2439"/>
                </a:lnTo>
                <a:lnTo>
                  <a:pt x="16" y="2503"/>
                </a:lnTo>
                <a:lnTo>
                  <a:pt x="0" y="2503"/>
                </a:lnTo>
                <a:close/>
                <a:moveTo>
                  <a:pt x="0" y="2391"/>
                </a:moveTo>
                <a:lnTo>
                  <a:pt x="0" y="2327"/>
                </a:lnTo>
                <a:lnTo>
                  <a:pt x="16" y="2327"/>
                </a:lnTo>
                <a:lnTo>
                  <a:pt x="16" y="2391"/>
                </a:lnTo>
                <a:lnTo>
                  <a:pt x="0" y="2391"/>
                </a:lnTo>
                <a:close/>
                <a:moveTo>
                  <a:pt x="0" y="2279"/>
                </a:moveTo>
                <a:lnTo>
                  <a:pt x="0" y="2215"/>
                </a:lnTo>
                <a:lnTo>
                  <a:pt x="16" y="2215"/>
                </a:lnTo>
                <a:lnTo>
                  <a:pt x="16" y="2279"/>
                </a:lnTo>
                <a:lnTo>
                  <a:pt x="0" y="2279"/>
                </a:lnTo>
                <a:close/>
                <a:moveTo>
                  <a:pt x="0" y="2167"/>
                </a:moveTo>
                <a:lnTo>
                  <a:pt x="0" y="2102"/>
                </a:lnTo>
                <a:lnTo>
                  <a:pt x="16" y="2102"/>
                </a:lnTo>
                <a:lnTo>
                  <a:pt x="16" y="2167"/>
                </a:lnTo>
                <a:lnTo>
                  <a:pt x="0" y="2167"/>
                </a:lnTo>
                <a:close/>
                <a:moveTo>
                  <a:pt x="0" y="2054"/>
                </a:moveTo>
                <a:lnTo>
                  <a:pt x="0" y="1990"/>
                </a:lnTo>
                <a:lnTo>
                  <a:pt x="16" y="1990"/>
                </a:lnTo>
                <a:lnTo>
                  <a:pt x="16" y="2054"/>
                </a:lnTo>
                <a:lnTo>
                  <a:pt x="0" y="2054"/>
                </a:lnTo>
                <a:close/>
                <a:moveTo>
                  <a:pt x="0" y="1942"/>
                </a:moveTo>
                <a:lnTo>
                  <a:pt x="0" y="1878"/>
                </a:lnTo>
                <a:lnTo>
                  <a:pt x="16" y="1878"/>
                </a:lnTo>
                <a:lnTo>
                  <a:pt x="16" y="1942"/>
                </a:lnTo>
                <a:lnTo>
                  <a:pt x="0" y="1942"/>
                </a:lnTo>
                <a:close/>
                <a:moveTo>
                  <a:pt x="0" y="1830"/>
                </a:moveTo>
                <a:lnTo>
                  <a:pt x="0" y="1766"/>
                </a:lnTo>
                <a:lnTo>
                  <a:pt x="16" y="1766"/>
                </a:lnTo>
                <a:lnTo>
                  <a:pt x="16" y="1830"/>
                </a:lnTo>
                <a:lnTo>
                  <a:pt x="0" y="1830"/>
                </a:lnTo>
                <a:close/>
                <a:moveTo>
                  <a:pt x="0" y="1718"/>
                </a:moveTo>
                <a:lnTo>
                  <a:pt x="0" y="1654"/>
                </a:lnTo>
                <a:lnTo>
                  <a:pt x="16" y="1654"/>
                </a:lnTo>
                <a:lnTo>
                  <a:pt x="16" y="1718"/>
                </a:lnTo>
                <a:lnTo>
                  <a:pt x="0" y="1718"/>
                </a:lnTo>
                <a:close/>
                <a:moveTo>
                  <a:pt x="0" y="1606"/>
                </a:moveTo>
                <a:lnTo>
                  <a:pt x="0" y="1542"/>
                </a:lnTo>
                <a:lnTo>
                  <a:pt x="16" y="1542"/>
                </a:lnTo>
                <a:lnTo>
                  <a:pt x="16" y="1606"/>
                </a:lnTo>
                <a:lnTo>
                  <a:pt x="0" y="1606"/>
                </a:lnTo>
                <a:close/>
                <a:moveTo>
                  <a:pt x="0" y="1494"/>
                </a:moveTo>
                <a:lnTo>
                  <a:pt x="0" y="1430"/>
                </a:lnTo>
                <a:lnTo>
                  <a:pt x="16" y="1430"/>
                </a:lnTo>
                <a:lnTo>
                  <a:pt x="16" y="1494"/>
                </a:lnTo>
                <a:lnTo>
                  <a:pt x="0" y="1494"/>
                </a:lnTo>
                <a:close/>
                <a:moveTo>
                  <a:pt x="0" y="1382"/>
                </a:moveTo>
                <a:lnTo>
                  <a:pt x="0" y="1318"/>
                </a:lnTo>
                <a:lnTo>
                  <a:pt x="16" y="1318"/>
                </a:lnTo>
                <a:lnTo>
                  <a:pt x="16" y="1382"/>
                </a:lnTo>
                <a:lnTo>
                  <a:pt x="0" y="1382"/>
                </a:lnTo>
                <a:close/>
                <a:moveTo>
                  <a:pt x="0" y="1270"/>
                </a:moveTo>
                <a:lnTo>
                  <a:pt x="0" y="1206"/>
                </a:lnTo>
                <a:lnTo>
                  <a:pt x="16" y="1206"/>
                </a:lnTo>
                <a:lnTo>
                  <a:pt x="16" y="1270"/>
                </a:lnTo>
                <a:lnTo>
                  <a:pt x="0" y="1270"/>
                </a:lnTo>
                <a:close/>
                <a:moveTo>
                  <a:pt x="0" y="1158"/>
                </a:moveTo>
                <a:lnTo>
                  <a:pt x="0" y="1093"/>
                </a:lnTo>
                <a:lnTo>
                  <a:pt x="16" y="1093"/>
                </a:lnTo>
                <a:lnTo>
                  <a:pt x="16" y="1158"/>
                </a:lnTo>
                <a:lnTo>
                  <a:pt x="0" y="1158"/>
                </a:lnTo>
                <a:close/>
                <a:moveTo>
                  <a:pt x="0" y="1045"/>
                </a:moveTo>
                <a:lnTo>
                  <a:pt x="0" y="981"/>
                </a:lnTo>
                <a:lnTo>
                  <a:pt x="16" y="981"/>
                </a:lnTo>
                <a:lnTo>
                  <a:pt x="16" y="1045"/>
                </a:lnTo>
                <a:lnTo>
                  <a:pt x="0" y="1045"/>
                </a:lnTo>
                <a:close/>
                <a:moveTo>
                  <a:pt x="0" y="933"/>
                </a:moveTo>
                <a:lnTo>
                  <a:pt x="0" y="869"/>
                </a:lnTo>
                <a:lnTo>
                  <a:pt x="16" y="869"/>
                </a:lnTo>
                <a:lnTo>
                  <a:pt x="16" y="933"/>
                </a:lnTo>
                <a:lnTo>
                  <a:pt x="0" y="933"/>
                </a:lnTo>
                <a:close/>
                <a:moveTo>
                  <a:pt x="0" y="821"/>
                </a:moveTo>
                <a:lnTo>
                  <a:pt x="0" y="757"/>
                </a:lnTo>
                <a:lnTo>
                  <a:pt x="16" y="757"/>
                </a:lnTo>
                <a:lnTo>
                  <a:pt x="16" y="821"/>
                </a:lnTo>
                <a:lnTo>
                  <a:pt x="0" y="821"/>
                </a:lnTo>
                <a:close/>
                <a:moveTo>
                  <a:pt x="0" y="709"/>
                </a:moveTo>
                <a:lnTo>
                  <a:pt x="0" y="645"/>
                </a:lnTo>
                <a:lnTo>
                  <a:pt x="16" y="645"/>
                </a:lnTo>
                <a:lnTo>
                  <a:pt x="16" y="709"/>
                </a:lnTo>
                <a:lnTo>
                  <a:pt x="0" y="709"/>
                </a:lnTo>
                <a:close/>
                <a:moveTo>
                  <a:pt x="0" y="597"/>
                </a:moveTo>
                <a:lnTo>
                  <a:pt x="0" y="533"/>
                </a:lnTo>
                <a:lnTo>
                  <a:pt x="16" y="533"/>
                </a:lnTo>
                <a:lnTo>
                  <a:pt x="16" y="597"/>
                </a:lnTo>
                <a:lnTo>
                  <a:pt x="0" y="597"/>
                </a:lnTo>
                <a:close/>
                <a:moveTo>
                  <a:pt x="0" y="485"/>
                </a:moveTo>
                <a:lnTo>
                  <a:pt x="0" y="421"/>
                </a:lnTo>
                <a:lnTo>
                  <a:pt x="16" y="421"/>
                </a:lnTo>
                <a:lnTo>
                  <a:pt x="16" y="485"/>
                </a:lnTo>
                <a:lnTo>
                  <a:pt x="0" y="485"/>
                </a:lnTo>
                <a:close/>
                <a:moveTo>
                  <a:pt x="0" y="373"/>
                </a:moveTo>
                <a:lnTo>
                  <a:pt x="0" y="309"/>
                </a:lnTo>
                <a:lnTo>
                  <a:pt x="16" y="309"/>
                </a:lnTo>
                <a:lnTo>
                  <a:pt x="16" y="373"/>
                </a:lnTo>
                <a:lnTo>
                  <a:pt x="0" y="373"/>
                </a:lnTo>
                <a:close/>
                <a:moveTo>
                  <a:pt x="0" y="261"/>
                </a:moveTo>
                <a:lnTo>
                  <a:pt x="0" y="197"/>
                </a:lnTo>
                <a:lnTo>
                  <a:pt x="16" y="197"/>
                </a:lnTo>
                <a:lnTo>
                  <a:pt x="16" y="261"/>
                </a:lnTo>
                <a:lnTo>
                  <a:pt x="0" y="261"/>
                </a:lnTo>
                <a:close/>
                <a:moveTo>
                  <a:pt x="0" y="149"/>
                </a:moveTo>
                <a:lnTo>
                  <a:pt x="0" y="84"/>
                </a:lnTo>
                <a:lnTo>
                  <a:pt x="16" y="84"/>
                </a:lnTo>
                <a:lnTo>
                  <a:pt x="16" y="149"/>
                </a:lnTo>
                <a:lnTo>
                  <a:pt x="0" y="149"/>
                </a:lnTo>
                <a:close/>
                <a:moveTo>
                  <a:pt x="0" y="36"/>
                </a:moveTo>
                <a:lnTo>
                  <a:pt x="0" y="8"/>
                </a:lnTo>
                <a:cubicBezTo>
                  <a:pt x="0" y="4"/>
                  <a:pt x="4" y="0"/>
                  <a:pt x="8" y="0"/>
                </a:cubicBezTo>
                <a:lnTo>
                  <a:pt x="45" y="0"/>
                </a:lnTo>
                <a:lnTo>
                  <a:pt x="45" y="16"/>
                </a:lnTo>
                <a:lnTo>
                  <a:pt x="8" y="16"/>
                </a:lnTo>
                <a:lnTo>
                  <a:pt x="16" y="8"/>
                </a:lnTo>
                <a:lnTo>
                  <a:pt x="16" y="36"/>
                </a:lnTo>
                <a:lnTo>
                  <a:pt x="0" y="36"/>
                </a:lnTo>
                <a:close/>
                <a:moveTo>
                  <a:pt x="93" y="0"/>
                </a:moveTo>
                <a:lnTo>
                  <a:pt x="157" y="0"/>
                </a:lnTo>
                <a:lnTo>
                  <a:pt x="157" y="16"/>
                </a:lnTo>
                <a:lnTo>
                  <a:pt x="93" y="16"/>
                </a:lnTo>
                <a:lnTo>
                  <a:pt x="93" y="0"/>
                </a:lnTo>
                <a:close/>
                <a:moveTo>
                  <a:pt x="205" y="0"/>
                </a:moveTo>
                <a:lnTo>
                  <a:pt x="269" y="0"/>
                </a:lnTo>
                <a:lnTo>
                  <a:pt x="269" y="16"/>
                </a:lnTo>
                <a:lnTo>
                  <a:pt x="205" y="16"/>
                </a:lnTo>
                <a:lnTo>
                  <a:pt x="205" y="0"/>
                </a:lnTo>
                <a:close/>
                <a:moveTo>
                  <a:pt x="317" y="0"/>
                </a:moveTo>
                <a:lnTo>
                  <a:pt x="381" y="0"/>
                </a:lnTo>
                <a:lnTo>
                  <a:pt x="381" y="16"/>
                </a:lnTo>
                <a:lnTo>
                  <a:pt x="317" y="16"/>
                </a:lnTo>
                <a:lnTo>
                  <a:pt x="317" y="0"/>
                </a:lnTo>
                <a:close/>
                <a:moveTo>
                  <a:pt x="429" y="0"/>
                </a:moveTo>
                <a:lnTo>
                  <a:pt x="493" y="0"/>
                </a:lnTo>
                <a:lnTo>
                  <a:pt x="493" y="16"/>
                </a:lnTo>
                <a:lnTo>
                  <a:pt x="429" y="16"/>
                </a:lnTo>
                <a:lnTo>
                  <a:pt x="429" y="0"/>
                </a:lnTo>
                <a:close/>
                <a:moveTo>
                  <a:pt x="541" y="0"/>
                </a:moveTo>
                <a:lnTo>
                  <a:pt x="605" y="0"/>
                </a:lnTo>
                <a:lnTo>
                  <a:pt x="605" y="16"/>
                </a:lnTo>
                <a:lnTo>
                  <a:pt x="541" y="16"/>
                </a:lnTo>
                <a:lnTo>
                  <a:pt x="541" y="0"/>
                </a:lnTo>
                <a:close/>
                <a:moveTo>
                  <a:pt x="653" y="0"/>
                </a:moveTo>
                <a:lnTo>
                  <a:pt x="717" y="0"/>
                </a:lnTo>
                <a:lnTo>
                  <a:pt x="717" y="16"/>
                </a:lnTo>
                <a:lnTo>
                  <a:pt x="653" y="16"/>
                </a:lnTo>
                <a:lnTo>
                  <a:pt x="653" y="0"/>
                </a:lnTo>
                <a:close/>
                <a:moveTo>
                  <a:pt x="765" y="0"/>
                </a:moveTo>
                <a:lnTo>
                  <a:pt x="829" y="0"/>
                </a:lnTo>
                <a:lnTo>
                  <a:pt x="829" y="16"/>
                </a:lnTo>
                <a:lnTo>
                  <a:pt x="765" y="16"/>
                </a:lnTo>
                <a:lnTo>
                  <a:pt x="765" y="0"/>
                </a:lnTo>
                <a:close/>
                <a:moveTo>
                  <a:pt x="877" y="0"/>
                </a:moveTo>
                <a:lnTo>
                  <a:pt x="941" y="0"/>
                </a:lnTo>
                <a:lnTo>
                  <a:pt x="941" y="16"/>
                </a:lnTo>
                <a:lnTo>
                  <a:pt x="877" y="16"/>
                </a:lnTo>
                <a:lnTo>
                  <a:pt x="877" y="0"/>
                </a:lnTo>
                <a:close/>
                <a:moveTo>
                  <a:pt x="990" y="0"/>
                </a:moveTo>
                <a:lnTo>
                  <a:pt x="1054" y="0"/>
                </a:lnTo>
                <a:lnTo>
                  <a:pt x="1054" y="16"/>
                </a:lnTo>
                <a:lnTo>
                  <a:pt x="990" y="16"/>
                </a:lnTo>
                <a:lnTo>
                  <a:pt x="990" y="0"/>
                </a:lnTo>
                <a:close/>
                <a:moveTo>
                  <a:pt x="1102" y="0"/>
                </a:moveTo>
                <a:lnTo>
                  <a:pt x="1166" y="0"/>
                </a:lnTo>
                <a:lnTo>
                  <a:pt x="1166" y="16"/>
                </a:lnTo>
                <a:lnTo>
                  <a:pt x="1102" y="16"/>
                </a:lnTo>
                <a:lnTo>
                  <a:pt x="1102" y="0"/>
                </a:lnTo>
                <a:close/>
                <a:moveTo>
                  <a:pt x="1214" y="0"/>
                </a:moveTo>
                <a:lnTo>
                  <a:pt x="1278" y="0"/>
                </a:lnTo>
                <a:lnTo>
                  <a:pt x="1278" y="16"/>
                </a:lnTo>
                <a:lnTo>
                  <a:pt x="1214" y="16"/>
                </a:lnTo>
                <a:lnTo>
                  <a:pt x="1214" y="0"/>
                </a:lnTo>
                <a:close/>
                <a:moveTo>
                  <a:pt x="1326" y="0"/>
                </a:moveTo>
                <a:lnTo>
                  <a:pt x="1390" y="0"/>
                </a:lnTo>
                <a:lnTo>
                  <a:pt x="1390" y="16"/>
                </a:lnTo>
                <a:lnTo>
                  <a:pt x="1326" y="16"/>
                </a:lnTo>
                <a:lnTo>
                  <a:pt x="1326" y="0"/>
                </a:lnTo>
                <a:close/>
                <a:moveTo>
                  <a:pt x="1438" y="0"/>
                </a:moveTo>
                <a:lnTo>
                  <a:pt x="1502" y="0"/>
                </a:lnTo>
                <a:lnTo>
                  <a:pt x="1502" y="16"/>
                </a:lnTo>
                <a:lnTo>
                  <a:pt x="1438" y="16"/>
                </a:lnTo>
                <a:lnTo>
                  <a:pt x="1438" y="0"/>
                </a:lnTo>
                <a:close/>
                <a:moveTo>
                  <a:pt x="1550" y="0"/>
                </a:moveTo>
                <a:lnTo>
                  <a:pt x="1614" y="0"/>
                </a:lnTo>
                <a:lnTo>
                  <a:pt x="1614" y="16"/>
                </a:lnTo>
                <a:lnTo>
                  <a:pt x="1550" y="16"/>
                </a:lnTo>
                <a:lnTo>
                  <a:pt x="1550" y="0"/>
                </a:lnTo>
                <a:close/>
                <a:moveTo>
                  <a:pt x="1662" y="0"/>
                </a:moveTo>
                <a:lnTo>
                  <a:pt x="1726" y="0"/>
                </a:lnTo>
                <a:lnTo>
                  <a:pt x="1726" y="16"/>
                </a:lnTo>
                <a:lnTo>
                  <a:pt x="1662" y="16"/>
                </a:lnTo>
                <a:lnTo>
                  <a:pt x="1662" y="0"/>
                </a:lnTo>
                <a:close/>
                <a:moveTo>
                  <a:pt x="1774" y="0"/>
                </a:moveTo>
                <a:lnTo>
                  <a:pt x="1838" y="0"/>
                </a:lnTo>
                <a:lnTo>
                  <a:pt x="1838" y="16"/>
                </a:lnTo>
                <a:lnTo>
                  <a:pt x="1774" y="16"/>
                </a:lnTo>
                <a:lnTo>
                  <a:pt x="1774" y="0"/>
                </a:lnTo>
                <a:close/>
                <a:moveTo>
                  <a:pt x="1886" y="0"/>
                </a:moveTo>
                <a:lnTo>
                  <a:pt x="1950" y="0"/>
                </a:lnTo>
                <a:lnTo>
                  <a:pt x="1950" y="16"/>
                </a:lnTo>
                <a:lnTo>
                  <a:pt x="1886" y="16"/>
                </a:lnTo>
                <a:lnTo>
                  <a:pt x="1886" y="0"/>
                </a:lnTo>
                <a:close/>
                <a:moveTo>
                  <a:pt x="1999" y="0"/>
                </a:moveTo>
                <a:lnTo>
                  <a:pt x="2063" y="0"/>
                </a:lnTo>
                <a:lnTo>
                  <a:pt x="2063" y="16"/>
                </a:lnTo>
                <a:lnTo>
                  <a:pt x="1999" y="16"/>
                </a:lnTo>
                <a:lnTo>
                  <a:pt x="1999" y="0"/>
                </a:lnTo>
                <a:close/>
                <a:moveTo>
                  <a:pt x="2111" y="0"/>
                </a:moveTo>
                <a:lnTo>
                  <a:pt x="2175" y="0"/>
                </a:lnTo>
                <a:lnTo>
                  <a:pt x="2175" y="16"/>
                </a:lnTo>
                <a:lnTo>
                  <a:pt x="2111" y="16"/>
                </a:lnTo>
                <a:lnTo>
                  <a:pt x="2111" y="0"/>
                </a:lnTo>
                <a:close/>
                <a:moveTo>
                  <a:pt x="2223" y="0"/>
                </a:moveTo>
                <a:lnTo>
                  <a:pt x="2287" y="0"/>
                </a:lnTo>
                <a:lnTo>
                  <a:pt x="2287" y="16"/>
                </a:lnTo>
                <a:lnTo>
                  <a:pt x="2223" y="16"/>
                </a:lnTo>
                <a:lnTo>
                  <a:pt x="2223" y="0"/>
                </a:lnTo>
                <a:close/>
                <a:moveTo>
                  <a:pt x="2335" y="0"/>
                </a:moveTo>
                <a:lnTo>
                  <a:pt x="2399" y="0"/>
                </a:lnTo>
                <a:lnTo>
                  <a:pt x="2399" y="16"/>
                </a:lnTo>
                <a:lnTo>
                  <a:pt x="2335" y="16"/>
                </a:lnTo>
                <a:lnTo>
                  <a:pt x="2335" y="0"/>
                </a:lnTo>
                <a:close/>
                <a:moveTo>
                  <a:pt x="2447" y="0"/>
                </a:moveTo>
                <a:lnTo>
                  <a:pt x="2511" y="0"/>
                </a:lnTo>
                <a:lnTo>
                  <a:pt x="2511" y="16"/>
                </a:lnTo>
                <a:lnTo>
                  <a:pt x="2447" y="16"/>
                </a:lnTo>
                <a:lnTo>
                  <a:pt x="2447" y="0"/>
                </a:lnTo>
                <a:close/>
                <a:moveTo>
                  <a:pt x="2559" y="0"/>
                </a:moveTo>
                <a:lnTo>
                  <a:pt x="2623" y="0"/>
                </a:lnTo>
                <a:lnTo>
                  <a:pt x="2623" y="16"/>
                </a:lnTo>
                <a:lnTo>
                  <a:pt x="2559" y="16"/>
                </a:lnTo>
                <a:lnTo>
                  <a:pt x="2559" y="0"/>
                </a:lnTo>
                <a:close/>
                <a:moveTo>
                  <a:pt x="2671" y="0"/>
                </a:moveTo>
                <a:lnTo>
                  <a:pt x="2735" y="0"/>
                </a:lnTo>
                <a:lnTo>
                  <a:pt x="2735" y="16"/>
                </a:lnTo>
                <a:lnTo>
                  <a:pt x="2671" y="16"/>
                </a:lnTo>
                <a:lnTo>
                  <a:pt x="2671" y="0"/>
                </a:lnTo>
                <a:close/>
                <a:moveTo>
                  <a:pt x="2783" y="0"/>
                </a:moveTo>
                <a:lnTo>
                  <a:pt x="2847" y="0"/>
                </a:lnTo>
                <a:lnTo>
                  <a:pt x="2847" y="16"/>
                </a:lnTo>
                <a:lnTo>
                  <a:pt x="2783" y="16"/>
                </a:lnTo>
                <a:lnTo>
                  <a:pt x="2783" y="0"/>
                </a:lnTo>
                <a:close/>
                <a:moveTo>
                  <a:pt x="2895" y="0"/>
                </a:moveTo>
                <a:lnTo>
                  <a:pt x="2959" y="0"/>
                </a:lnTo>
                <a:lnTo>
                  <a:pt x="2959" y="16"/>
                </a:lnTo>
                <a:lnTo>
                  <a:pt x="2895" y="16"/>
                </a:lnTo>
                <a:lnTo>
                  <a:pt x="2895" y="0"/>
                </a:lnTo>
                <a:close/>
                <a:moveTo>
                  <a:pt x="3008" y="0"/>
                </a:moveTo>
                <a:lnTo>
                  <a:pt x="3072" y="0"/>
                </a:lnTo>
                <a:lnTo>
                  <a:pt x="3072" y="16"/>
                </a:lnTo>
                <a:lnTo>
                  <a:pt x="3008" y="16"/>
                </a:lnTo>
                <a:lnTo>
                  <a:pt x="3008" y="0"/>
                </a:lnTo>
                <a:close/>
                <a:moveTo>
                  <a:pt x="3120" y="0"/>
                </a:moveTo>
                <a:lnTo>
                  <a:pt x="3184" y="0"/>
                </a:lnTo>
                <a:lnTo>
                  <a:pt x="3184" y="16"/>
                </a:lnTo>
                <a:lnTo>
                  <a:pt x="3120" y="16"/>
                </a:lnTo>
                <a:lnTo>
                  <a:pt x="3120" y="0"/>
                </a:lnTo>
                <a:close/>
                <a:moveTo>
                  <a:pt x="3232" y="0"/>
                </a:moveTo>
                <a:lnTo>
                  <a:pt x="3256" y="0"/>
                </a:lnTo>
                <a:cubicBezTo>
                  <a:pt x="3261" y="0"/>
                  <a:pt x="3264" y="4"/>
                  <a:pt x="3264" y="8"/>
                </a:cubicBezTo>
                <a:lnTo>
                  <a:pt x="3264" y="48"/>
                </a:lnTo>
                <a:lnTo>
                  <a:pt x="3248" y="48"/>
                </a:lnTo>
                <a:lnTo>
                  <a:pt x="3248" y="8"/>
                </a:lnTo>
                <a:lnTo>
                  <a:pt x="3256" y="16"/>
                </a:lnTo>
                <a:lnTo>
                  <a:pt x="3232" y="16"/>
                </a:lnTo>
                <a:lnTo>
                  <a:pt x="3232" y="0"/>
                </a:lnTo>
                <a:close/>
                <a:moveTo>
                  <a:pt x="3264" y="96"/>
                </a:moveTo>
                <a:lnTo>
                  <a:pt x="3264" y="160"/>
                </a:lnTo>
                <a:lnTo>
                  <a:pt x="3248" y="160"/>
                </a:lnTo>
                <a:lnTo>
                  <a:pt x="3248" y="96"/>
                </a:lnTo>
                <a:lnTo>
                  <a:pt x="3264" y="96"/>
                </a:lnTo>
                <a:close/>
                <a:moveTo>
                  <a:pt x="3264" y="208"/>
                </a:moveTo>
                <a:lnTo>
                  <a:pt x="3264" y="272"/>
                </a:lnTo>
                <a:lnTo>
                  <a:pt x="3248" y="272"/>
                </a:lnTo>
                <a:lnTo>
                  <a:pt x="3248" y="208"/>
                </a:lnTo>
                <a:lnTo>
                  <a:pt x="3264" y="208"/>
                </a:lnTo>
                <a:close/>
                <a:moveTo>
                  <a:pt x="3264" y="320"/>
                </a:moveTo>
                <a:lnTo>
                  <a:pt x="3264" y="384"/>
                </a:lnTo>
                <a:lnTo>
                  <a:pt x="3248" y="384"/>
                </a:lnTo>
                <a:lnTo>
                  <a:pt x="3248" y="320"/>
                </a:lnTo>
                <a:lnTo>
                  <a:pt x="3264" y="320"/>
                </a:lnTo>
                <a:close/>
                <a:moveTo>
                  <a:pt x="3264" y="432"/>
                </a:moveTo>
                <a:lnTo>
                  <a:pt x="3264" y="496"/>
                </a:lnTo>
                <a:lnTo>
                  <a:pt x="3248" y="496"/>
                </a:lnTo>
                <a:lnTo>
                  <a:pt x="3248" y="432"/>
                </a:lnTo>
                <a:lnTo>
                  <a:pt x="3264" y="432"/>
                </a:lnTo>
                <a:close/>
                <a:moveTo>
                  <a:pt x="3264" y="544"/>
                </a:moveTo>
                <a:lnTo>
                  <a:pt x="3264" y="608"/>
                </a:lnTo>
                <a:lnTo>
                  <a:pt x="3248" y="608"/>
                </a:lnTo>
                <a:lnTo>
                  <a:pt x="3248" y="544"/>
                </a:lnTo>
                <a:lnTo>
                  <a:pt x="3264" y="544"/>
                </a:lnTo>
                <a:close/>
                <a:moveTo>
                  <a:pt x="3264" y="656"/>
                </a:moveTo>
                <a:lnTo>
                  <a:pt x="3264" y="720"/>
                </a:lnTo>
                <a:lnTo>
                  <a:pt x="3248" y="720"/>
                </a:lnTo>
                <a:lnTo>
                  <a:pt x="3248" y="656"/>
                </a:lnTo>
                <a:lnTo>
                  <a:pt x="3264" y="656"/>
                </a:lnTo>
                <a:close/>
                <a:moveTo>
                  <a:pt x="3264" y="769"/>
                </a:moveTo>
                <a:lnTo>
                  <a:pt x="3264" y="833"/>
                </a:lnTo>
                <a:lnTo>
                  <a:pt x="3248" y="833"/>
                </a:lnTo>
                <a:lnTo>
                  <a:pt x="3248" y="769"/>
                </a:lnTo>
                <a:lnTo>
                  <a:pt x="3264" y="769"/>
                </a:lnTo>
                <a:close/>
                <a:moveTo>
                  <a:pt x="3264" y="881"/>
                </a:moveTo>
                <a:lnTo>
                  <a:pt x="3264" y="945"/>
                </a:lnTo>
                <a:lnTo>
                  <a:pt x="3248" y="945"/>
                </a:lnTo>
                <a:lnTo>
                  <a:pt x="3248" y="881"/>
                </a:lnTo>
                <a:lnTo>
                  <a:pt x="3264" y="881"/>
                </a:lnTo>
                <a:close/>
                <a:moveTo>
                  <a:pt x="3264" y="993"/>
                </a:moveTo>
                <a:lnTo>
                  <a:pt x="3264" y="1057"/>
                </a:lnTo>
                <a:lnTo>
                  <a:pt x="3248" y="1057"/>
                </a:lnTo>
                <a:lnTo>
                  <a:pt x="3248" y="993"/>
                </a:lnTo>
                <a:lnTo>
                  <a:pt x="3264" y="993"/>
                </a:lnTo>
                <a:close/>
                <a:moveTo>
                  <a:pt x="3264" y="1105"/>
                </a:moveTo>
                <a:lnTo>
                  <a:pt x="3264" y="1169"/>
                </a:lnTo>
                <a:lnTo>
                  <a:pt x="3248" y="1169"/>
                </a:lnTo>
                <a:lnTo>
                  <a:pt x="3248" y="1105"/>
                </a:lnTo>
                <a:lnTo>
                  <a:pt x="3264" y="1105"/>
                </a:lnTo>
                <a:close/>
                <a:moveTo>
                  <a:pt x="3264" y="1217"/>
                </a:moveTo>
                <a:lnTo>
                  <a:pt x="3264" y="1281"/>
                </a:lnTo>
                <a:lnTo>
                  <a:pt x="3248" y="1281"/>
                </a:lnTo>
                <a:lnTo>
                  <a:pt x="3248" y="1217"/>
                </a:lnTo>
                <a:lnTo>
                  <a:pt x="3264" y="1217"/>
                </a:lnTo>
                <a:close/>
                <a:moveTo>
                  <a:pt x="3264" y="1329"/>
                </a:moveTo>
                <a:lnTo>
                  <a:pt x="3264" y="1393"/>
                </a:lnTo>
                <a:lnTo>
                  <a:pt x="3248" y="1393"/>
                </a:lnTo>
                <a:lnTo>
                  <a:pt x="3248" y="1329"/>
                </a:lnTo>
                <a:lnTo>
                  <a:pt x="3264" y="1329"/>
                </a:lnTo>
                <a:close/>
                <a:moveTo>
                  <a:pt x="3264" y="1441"/>
                </a:moveTo>
                <a:lnTo>
                  <a:pt x="3264" y="1505"/>
                </a:lnTo>
                <a:lnTo>
                  <a:pt x="3248" y="1505"/>
                </a:lnTo>
                <a:lnTo>
                  <a:pt x="3248" y="1441"/>
                </a:lnTo>
                <a:lnTo>
                  <a:pt x="3264" y="1441"/>
                </a:lnTo>
                <a:close/>
                <a:moveTo>
                  <a:pt x="3264" y="1553"/>
                </a:moveTo>
                <a:lnTo>
                  <a:pt x="3264" y="1617"/>
                </a:lnTo>
                <a:lnTo>
                  <a:pt x="3248" y="1617"/>
                </a:lnTo>
                <a:lnTo>
                  <a:pt x="3248" y="1553"/>
                </a:lnTo>
                <a:lnTo>
                  <a:pt x="3264" y="1553"/>
                </a:lnTo>
                <a:close/>
                <a:moveTo>
                  <a:pt x="3264" y="1665"/>
                </a:moveTo>
                <a:lnTo>
                  <a:pt x="3264" y="1729"/>
                </a:lnTo>
                <a:lnTo>
                  <a:pt x="3248" y="1729"/>
                </a:lnTo>
                <a:lnTo>
                  <a:pt x="3248" y="1665"/>
                </a:lnTo>
                <a:lnTo>
                  <a:pt x="3264" y="1665"/>
                </a:lnTo>
                <a:close/>
                <a:moveTo>
                  <a:pt x="3264" y="1778"/>
                </a:moveTo>
                <a:lnTo>
                  <a:pt x="3264" y="1842"/>
                </a:lnTo>
                <a:lnTo>
                  <a:pt x="3248" y="1842"/>
                </a:lnTo>
                <a:lnTo>
                  <a:pt x="3248" y="1778"/>
                </a:lnTo>
                <a:lnTo>
                  <a:pt x="3264" y="1778"/>
                </a:lnTo>
                <a:close/>
                <a:moveTo>
                  <a:pt x="3264" y="1890"/>
                </a:moveTo>
                <a:lnTo>
                  <a:pt x="3264" y="1954"/>
                </a:lnTo>
                <a:lnTo>
                  <a:pt x="3248" y="1954"/>
                </a:lnTo>
                <a:lnTo>
                  <a:pt x="3248" y="1890"/>
                </a:lnTo>
                <a:lnTo>
                  <a:pt x="3264" y="1890"/>
                </a:lnTo>
                <a:close/>
                <a:moveTo>
                  <a:pt x="3264" y="2002"/>
                </a:moveTo>
                <a:lnTo>
                  <a:pt x="3264" y="2066"/>
                </a:lnTo>
                <a:lnTo>
                  <a:pt x="3248" y="2066"/>
                </a:lnTo>
                <a:lnTo>
                  <a:pt x="3248" y="2002"/>
                </a:lnTo>
                <a:lnTo>
                  <a:pt x="3264" y="2002"/>
                </a:lnTo>
                <a:close/>
                <a:moveTo>
                  <a:pt x="3264" y="2114"/>
                </a:moveTo>
                <a:lnTo>
                  <a:pt x="3264" y="2178"/>
                </a:lnTo>
                <a:lnTo>
                  <a:pt x="3248" y="2178"/>
                </a:lnTo>
                <a:lnTo>
                  <a:pt x="3248" y="2114"/>
                </a:lnTo>
                <a:lnTo>
                  <a:pt x="3264" y="2114"/>
                </a:lnTo>
                <a:close/>
                <a:moveTo>
                  <a:pt x="3264" y="2226"/>
                </a:moveTo>
                <a:lnTo>
                  <a:pt x="3264" y="2290"/>
                </a:lnTo>
                <a:lnTo>
                  <a:pt x="3248" y="2290"/>
                </a:lnTo>
                <a:lnTo>
                  <a:pt x="3248" y="2226"/>
                </a:lnTo>
                <a:lnTo>
                  <a:pt x="3264" y="2226"/>
                </a:lnTo>
                <a:close/>
                <a:moveTo>
                  <a:pt x="3264" y="2338"/>
                </a:moveTo>
                <a:lnTo>
                  <a:pt x="3264" y="2402"/>
                </a:lnTo>
                <a:lnTo>
                  <a:pt x="3248" y="2402"/>
                </a:lnTo>
                <a:lnTo>
                  <a:pt x="3248" y="2338"/>
                </a:lnTo>
                <a:lnTo>
                  <a:pt x="3264" y="2338"/>
                </a:lnTo>
                <a:close/>
                <a:moveTo>
                  <a:pt x="3264" y="2450"/>
                </a:moveTo>
                <a:lnTo>
                  <a:pt x="3264" y="2514"/>
                </a:lnTo>
                <a:lnTo>
                  <a:pt x="3248" y="2514"/>
                </a:lnTo>
                <a:lnTo>
                  <a:pt x="3248" y="2450"/>
                </a:lnTo>
                <a:lnTo>
                  <a:pt x="3264" y="2450"/>
                </a:lnTo>
                <a:close/>
                <a:moveTo>
                  <a:pt x="3264" y="2562"/>
                </a:moveTo>
                <a:lnTo>
                  <a:pt x="3264" y="2626"/>
                </a:lnTo>
                <a:lnTo>
                  <a:pt x="3248" y="2626"/>
                </a:lnTo>
                <a:lnTo>
                  <a:pt x="3248" y="2562"/>
                </a:lnTo>
                <a:lnTo>
                  <a:pt x="3264" y="2562"/>
                </a:lnTo>
                <a:close/>
                <a:moveTo>
                  <a:pt x="3264" y="2674"/>
                </a:moveTo>
                <a:lnTo>
                  <a:pt x="3264" y="2739"/>
                </a:lnTo>
                <a:lnTo>
                  <a:pt x="3248" y="2739"/>
                </a:lnTo>
                <a:lnTo>
                  <a:pt x="3248" y="2674"/>
                </a:lnTo>
                <a:lnTo>
                  <a:pt x="3264" y="2674"/>
                </a:lnTo>
                <a:close/>
                <a:moveTo>
                  <a:pt x="3264" y="2787"/>
                </a:moveTo>
                <a:lnTo>
                  <a:pt x="3264" y="2851"/>
                </a:lnTo>
                <a:lnTo>
                  <a:pt x="3248" y="2851"/>
                </a:lnTo>
                <a:lnTo>
                  <a:pt x="3248" y="2787"/>
                </a:lnTo>
                <a:lnTo>
                  <a:pt x="3264" y="2787"/>
                </a:lnTo>
                <a:close/>
                <a:moveTo>
                  <a:pt x="3264" y="2899"/>
                </a:moveTo>
                <a:lnTo>
                  <a:pt x="3264" y="2963"/>
                </a:lnTo>
                <a:lnTo>
                  <a:pt x="3248" y="2963"/>
                </a:lnTo>
                <a:lnTo>
                  <a:pt x="3248" y="2899"/>
                </a:lnTo>
                <a:lnTo>
                  <a:pt x="3264" y="2899"/>
                </a:lnTo>
                <a:close/>
                <a:moveTo>
                  <a:pt x="3264" y="3011"/>
                </a:moveTo>
                <a:lnTo>
                  <a:pt x="3264" y="3075"/>
                </a:lnTo>
                <a:lnTo>
                  <a:pt x="3248" y="3075"/>
                </a:lnTo>
                <a:lnTo>
                  <a:pt x="3248" y="3011"/>
                </a:lnTo>
                <a:lnTo>
                  <a:pt x="3264" y="3011"/>
                </a:lnTo>
                <a:close/>
                <a:moveTo>
                  <a:pt x="3264" y="3123"/>
                </a:moveTo>
                <a:lnTo>
                  <a:pt x="3264" y="3187"/>
                </a:lnTo>
                <a:lnTo>
                  <a:pt x="3248" y="3187"/>
                </a:lnTo>
                <a:lnTo>
                  <a:pt x="3248" y="3123"/>
                </a:lnTo>
                <a:lnTo>
                  <a:pt x="3264" y="3123"/>
                </a:lnTo>
                <a:close/>
                <a:moveTo>
                  <a:pt x="3264" y="3235"/>
                </a:moveTo>
                <a:lnTo>
                  <a:pt x="3264" y="3299"/>
                </a:lnTo>
                <a:lnTo>
                  <a:pt x="3248" y="3299"/>
                </a:lnTo>
                <a:lnTo>
                  <a:pt x="3248" y="3235"/>
                </a:lnTo>
                <a:lnTo>
                  <a:pt x="3264" y="3235"/>
                </a:lnTo>
                <a:close/>
                <a:moveTo>
                  <a:pt x="3264" y="3347"/>
                </a:moveTo>
                <a:lnTo>
                  <a:pt x="3264" y="3411"/>
                </a:lnTo>
                <a:lnTo>
                  <a:pt x="3248" y="3411"/>
                </a:lnTo>
                <a:lnTo>
                  <a:pt x="3248" y="3347"/>
                </a:lnTo>
                <a:lnTo>
                  <a:pt x="3264" y="3347"/>
                </a:lnTo>
                <a:close/>
                <a:moveTo>
                  <a:pt x="3264" y="3459"/>
                </a:moveTo>
                <a:lnTo>
                  <a:pt x="3264" y="3523"/>
                </a:lnTo>
                <a:lnTo>
                  <a:pt x="3248" y="3523"/>
                </a:lnTo>
                <a:lnTo>
                  <a:pt x="3248" y="3459"/>
                </a:lnTo>
                <a:lnTo>
                  <a:pt x="3264" y="3459"/>
                </a:lnTo>
                <a:close/>
                <a:moveTo>
                  <a:pt x="3264" y="3571"/>
                </a:moveTo>
                <a:lnTo>
                  <a:pt x="3264" y="3635"/>
                </a:lnTo>
                <a:lnTo>
                  <a:pt x="3248" y="3635"/>
                </a:lnTo>
                <a:lnTo>
                  <a:pt x="3248" y="3571"/>
                </a:lnTo>
                <a:lnTo>
                  <a:pt x="3264" y="3571"/>
                </a:lnTo>
                <a:close/>
                <a:moveTo>
                  <a:pt x="3264" y="3683"/>
                </a:moveTo>
                <a:lnTo>
                  <a:pt x="3264" y="3748"/>
                </a:lnTo>
                <a:lnTo>
                  <a:pt x="3248" y="3748"/>
                </a:lnTo>
                <a:lnTo>
                  <a:pt x="3248" y="3683"/>
                </a:lnTo>
                <a:lnTo>
                  <a:pt x="3264" y="3683"/>
                </a:lnTo>
                <a:close/>
                <a:moveTo>
                  <a:pt x="3264" y="3796"/>
                </a:moveTo>
                <a:lnTo>
                  <a:pt x="3264" y="3860"/>
                </a:lnTo>
                <a:lnTo>
                  <a:pt x="3248" y="3860"/>
                </a:lnTo>
                <a:lnTo>
                  <a:pt x="3248" y="3796"/>
                </a:lnTo>
                <a:lnTo>
                  <a:pt x="3264" y="3796"/>
                </a:lnTo>
                <a:close/>
                <a:moveTo>
                  <a:pt x="3264" y="3908"/>
                </a:moveTo>
                <a:lnTo>
                  <a:pt x="3264" y="3972"/>
                </a:lnTo>
                <a:lnTo>
                  <a:pt x="3248" y="3972"/>
                </a:lnTo>
                <a:lnTo>
                  <a:pt x="3248" y="3908"/>
                </a:lnTo>
                <a:lnTo>
                  <a:pt x="3264" y="3908"/>
                </a:lnTo>
                <a:close/>
                <a:moveTo>
                  <a:pt x="3264" y="4020"/>
                </a:moveTo>
                <a:lnTo>
                  <a:pt x="3264" y="4072"/>
                </a:lnTo>
                <a:cubicBezTo>
                  <a:pt x="3264" y="4077"/>
                  <a:pt x="3261" y="4080"/>
                  <a:pt x="3256" y="4080"/>
                </a:cubicBezTo>
                <a:lnTo>
                  <a:pt x="3245" y="4080"/>
                </a:lnTo>
                <a:lnTo>
                  <a:pt x="3245" y="4064"/>
                </a:lnTo>
                <a:lnTo>
                  <a:pt x="3256" y="4064"/>
                </a:lnTo>
                <a:lnTo>
                  <a:pt x="3248" y="4072"/>
                </a:lnTo>
                <a:lnTo>
                  <a:pt x="3248" y="4020"/>
                </a:lnTo>
                <a:lnTo>
                  <a:pt x="3264" y="4020"/>
                </a:lnTo>
                <a:close/>
                <a:moveTo>
                  <a:pt x="3197" y="4080"/>
                </a:moveTo>
                <a:lnTo>
                  <a:pt x="3133" y="4080"/>
                </a:lnTo>
                <a:lnTo>
                  <a:pt x="3133" y="4064"/>
                </a:lnTo>
                <a:lnTo>
                  <a:pt x="3197" y="4064"/>
                </a:lnTo>
                <a:lnTo>
                  <a:pt x="3197" y="4080"/>
                </a:lnTo>
                <a:close/>
                <a:moveTo>
                  <a:pt x="3085" y="4080"/>
                </a:moveTo>
                <a:lnTo>
                  <a:pt x="3021" y="4080"/>
                </a:lnTo>
                <a:lnTo>
                  <a:pt x="3021" y="4064"/>
                </a:lnTo>
                <a:lnTo>
                  <a:pt x="3085" y="4064"/>
                </a:lnTo>
                <a:lnTo>
                  <a:pt x="3085" y="4080"/>
                </a:lnTo>
                <a:close/>
                <a:moveTo>
                  <a:pt x="2973" y="4080"/>
                </a:moveTo>
                <a:lnTo>
                  <a:pt x="2909" y="4080"/>
                </a:lnTo>
                <a:lnTo>
                  <a:pt x="2909" y="4064"/>
                </a:lnTo>
                <a:lnTo>
                  <a:pt x="2973" y="4064"/>
                </a:lnTo>
                <a:lnTo>
                  <a:pt x="2973" y="4080"/>
                </a:lnTo>
                <a:close/>
                <a:moveTo>
                  <a:pt x="2861" y="4080"/>
                </a:moveTo>
                <a:lnTo>
                  <a:pt x="2797" y="4080"/>
                </a:lnTo>
                <a:lnTo>
                  <a:pt x="2797" y="4064"/>
                </a:lnTo>
                <a:lnTo>
                  <a:pt x="2861" y="4064"/>
                </a:lnTo>
                <a:lnTo>
                  <a:pt x="2861" y="4080"/>
                </a:lnTo>
                <a:close/>
                <a:moveTo>
                  <a:pt x="2749" y="4080"/>
                </a:moveTo>
                <a:lnTo>
                  <a:pt x="2684" y="4080"/>
                </a:lnTo>
                <a:lnTo>
                  <a:pt x="2684" y="4064"/>
                </a:lnTo>
                <a:lnTo>
                  <a:pt x="2749" y="4064"/>
                </a:lnTo>
                <a:lnTo>
                  <a:pt x="2749" y="4080"/>
                </a:lnTo>
                <a:close/>
                <a:moveTo>
                  <a:pt x="2636" y="4080"/>
                </a:moveTo>
                <a:lnTo>
                  <a:pt x="2572" y="4080"/>
                </a:lnTo>
                <a:lnTo>
                  <a:pt x="2572" y="4064"/>
                </a:lnTo>
                <a:lnTo>
                  <a:pt x="2636" y="4064"/>
                </a:lnTo>
                <a:lnTo>
                  <a:pt x="2636" y="4080"/>
                </a:lnTo>
                <a:close/>
                <a:moveTo>
                  <a:pt x="2524" y="4080"/>
                </a:moveTo>
                <a:lnTo>
                  <a:pt x="2460" y="4080"/>
                </a:lnTo>
                <a:lnTo>
                  <a:pt x="2460" y="4064"/>
                </a:lnTo>
                <a:lnTo>
                  <a:pt x="2524" y="4064"/>
                </a:lnTo>
                <a:lnTo>
                  <a:pt x="2524" y="4080"/>
                </a:lnTo>
                <a:close/>
                <a:moveTo>
                  <a:pt x="2412" y="4080"/>
                </a:moveTo>
                <a:lnTo>
                  <a:pt x="2348" y="4080"/>
                </a:lnTo>
                <a:lnTo>
                  <a:pt x="2348" y="4064"/>
                </a:lnTo>
                <a:lnTo>
                  <a:pt x="2412" y="4064"/>
                </a:lnTo>
                <a:lnTo>
                  <a:pt x="2412" y="4080"/>
                </a:lnTo>
                <a:close/>
                <a:moveTo>
                  <a:pt x="2300" y="4080"/>
                </a:moveTo>
                <a:lnTo>
                  <a:pt x="2236" y="4080"/>
                </a:lnTo>
                <a:lnTo>
                  <a:pt x="2236" y="4064"/>
                </a:lnTo>
                <a:lnTo>
                  <a:pt x="2300" y="4064"/>
                </a:lnTo>
                <a:lnTo>
                  <a:pt x="2300" y="4080"/>
                </a:lnTo>
                <a:close/>
                <a:moveTo>
                  <a:pt x="2188" y="4080"/>
                </a:moveTo>
                <a:lnTo>
                  <a:pt x="2124" y="4080"/>
                </a:lnTo>
                <a:lnTo>
                  <a:pt x="2124" y="4064"/>
                </a:lnTo>
                <a:lnTo>
                  <a:pt x="2188" y="4064"/>
                </a:lnTo>
                <a:lnTo>
                  <a:pt x="2188" y="4080"/>
                </a:lnTo>
                <a:close/>
                <a:moveTo>
                  <a:pt x="2076" y="4080"/>
                </a:moveTo>
                <a:lnTo>
                  <a:pt x="2012" y="4080"/>
                </a:lnTo>
                <a:lnTo>
                  <a:pt x="2012" y="4064"/>
                </a:lnTo>
                <a:lnTo>
                  <a:pt x="2076" y="4064"/>
                </a:lnTo>
                <a:lnTo>
                  <a:pt x="2076" y="4080"/>
                </a:lnTo>
                <a:close/>
                <a:moveTo>
                  <a:pt x="1964" y="4080"/>
                </a:moveTo>
                <a:lnTo>
                  <a:pt x="1900" y="4080"/>
                </a:lnTo>
                <a:lnTo>
                  <a:pt x="1900" y="4064"/>
                </a:lnTo>
                <a:lnTo>
                  <a:pt x="1964" y="4064"/>
                </a:lnTo>
                <a:lnTo>
                  <a:pt x="1964" y="4080"/>
                </a:lnTo>
                <a:close/>
                <a:moveTo>
                  <a:pt x="1852" y="4080"/>
                </a:moveTo>
                <a:lnTo>
                  <a:pt x="1788" y="4080"/>
                </a:lnTo>
                <a:lnTo>
                  <a:pt x="1788" y="4064"/>
                </a:lnTo>
                <a:lnTo>
                  <a:pt x="1852" y="4064"/>
                </a:lnTo>
                <a:lnTo>
                  <a:pt x="1852" y="4080"/>
                </a:lnTo>
                <a:close/>
                <a:moveTo>
                  <a:pt x="1740" y="4080"/>
                </a:moveTo>
                <a:lnTo>
                  <a:pt x="1675" y="4080"/>
                </a:lnTo>
                <a:lnTo>
                  <a:pt x="1675" y="4064"/>
                </a:lnTo>
                <a:lnTo>
                  <a:pt x="1740" y="4064"/>
                </a:lnTo>
                <a:lnTo>
                  <a:pt x="1740" y="4080"/>
                </a:lnTo>
                <a:close/>
                <a:moveTo>
                  <a:pt x="1627" y="4080"/>
                </a:moveTo>
                <a:lnTo>
                  <a:pt x="1563" y="4080"/>
                </a:lnTo>
                <a:lnTo>
                  <a:pt x="1563" y="4064"/>
                </a:lnTo>
                <a:lnTo>
                  <a:pt x="1627" y="4064"/>
                </a:lnTo>
                <a:lnTo>
                  <a:pt x="1627" y="4080"/>
                </a:lnTo>
                <a:close/>
                <a:moveTo>
                  <a:pt x="1515" y="4080"/>
                </a:moveTo>
                <a:lnTo>
                  <a:pt x="1451" y="4080"/>
                </a:lnTo>
                <a:lnTo>
                  <a:pt x="1451" y="4064"/>
                </a:lnTo>
                <a:lnTo>
                  <a:pt x="1515" y="4064"/>
                </a:lnTo>
                <a:lnTo>
                  <a:pt x="1515" y="4080"/>
                </a:lnTo>
                <a:close/>
                <a:moveTo>
                  <a:pt x="1403" y="4080"/>
                </a:moveTo>
                <a:lnTo>
                  <a:pt x="1339" y="4080"/>
                </a:lnTo>
                <a:lnTo>
                  <a:pt x="1339" y="4064"/>
                </a:lnTo>
                <a:lnTo>
                  <a:pt x="1403" y="4064"/>
                </a:lnTo>
                <a:lnTo>
                  <a:pt x="1403" y="4080"/>
                </a:lnTo>
                <a:close/>
                <a:moveTo>
                  <a:pt x="1291" y="4080"/>
                </a:moveTo>
                <a:lnTo>
                  <a:pt x="1227" y="4080"/>
                </a:lnTo>
                <a:lnTo>
                  <a:pt x="1227" y="4064"/>
                </a:lnTo>
                <a:lnTo>
                  <a:pt x="1291" y="4064"/>
                </a:lnTo>
                <a:lnTo>
                  <a:pt x="1291" y="4080"/>
                </a:lnTo>
                <a:close/>
                <a:moveTo>
                  <a:pt x="1179" y="4080"/>
                </a:moveTo>
                <a:lnTo>
                  <a:pt x="1115" y="4080"/>
                </a:lnTo>
                <a:lnTo>
                  <a:pt x="1115" y="4064"/>
                </a:lnTo>
                <a:lnTo>
                  <a:pt x="1179" y="4064"/>
                </a:lnTo>
                <a:lnTo>
                  <a:pt x="1179" y="4080"/>
                </a:lnTo>
                <a:close/>
                <a:moveTo>
                  <a:pt x="1067" y="4080"/>
                </a:moveTo>
                <a:lnTo>
                  <a:pt x="1003" y="4080"/>
                </a:lnTo>
                <a:lnTo>
                  <a:pt x="1003" y="4064"/>
                </a:lnTo>
                <a:lnTo>
                  <a:pt x="1067" y="4064"/>
                </a:lnTo>
                <a:lnTo>
                  <a:pt x="1067" y="4080"/>
                </a:lnTo>
                <a:close/>
                <a:moveTo>
                  <a:pt x="955" y="4080"/>
                </a:moveTo>
                <a:lnTo>
                  <a:pt x="891" y="4080"/>
                </a:lnTo>
                <a:lnTo>
                  <a:pt x="891" y="4064"/>
                </a:lnTo>
                <a:lnTo>
                  <a:pt x="955" y="4064"/>
                </a:lnTo>
                <a:lnTo>
                  <a:pt x="955" y="4080"/>
                </a:lnTo>
                <a:close/>
                <a:moveTo>
                  <a:pt x="843" y="4080"/>
                </a:moveTo>
                <a:lnTo>
                  <a:pt x="779" y="4080"/>
                </a:lnTo>
                <a:lnTo>
                  <a:pt x="779" y="4064"/>
                </a:lnTo>
                <a:lnTo>
                  <a:pt x="843" y="4064"/>
                </a:lnTo>
                <a:lnTo>
                  <a:pt x="843" y="4080"/>
                </a:lnTo>
                <a:close/>
                <a:moveTo>
                  <a:pt x="731" y="4080"/>
                </a:moveTo>
                <a:lnTo>
                  <a:pt x="666" y="4080"/>
                </a:lnTo>
                <a:lnTo>
                  <a:pt x="666" y="4064"/>
                </a:lnTo>
                <a:lnTo>
                  <a:pt x="731" y="4064"/>
                </a:lnTo>
                <a:lnTo>
                  <a:pt x="731" y="4080"/>
                </a:lnTo>
                <a:close/>
                <a:moveTo>
                  <a:pt x="618" y="4080"/>
                </a:moveTo>
                <a:lnTo>
                  <a:pt x="554" y="4080"/>
                </a:lnTo>
                <a:lnTo>
                  <a:pt x="554" y="4064"/>
                </a:lnTo>
                <a:lnTo>
                  <a:pt x="618" y="4064"/>
                </a:lnTo>
                <a:lnTo>
                  <a:pt x="618" y="4080"/>
                </a:lnTo>
                <a:close/>
                <a:moveTo>
                  <a:pt x="506" y="4080"/>
                </a:moveTo>
                <a:lnTo>
                  <a:pt x="442" y="4080"/>
                </a:lnTo>
                <a:lnTo>
                  <a:pt x="442" y="4064"/>
                </a:lnTo>
                <a:lnTo>
                  <a:pt x="506" y="4064"/>
                </a:lnTo>
                <a:lnTo>
                  <a:pt x="506" y="4080"/>
                </a:lnTo>
                <a:close/>
                <a:moveTo>
                  <a:pt x="394" y="4080"/>
                </a:moveTo>
                <a:lnTo>
                  <a:pt x="330" y="4080"/>
                </a:lnTo>
                <a:lnTo>
                  <a:pt x="330" y="4064"/>
                </a:lnTo>
                <a:lnTo>
                  <a:pt x="394" y="4064"/>
                </a:lnTo>
                <a:lnTo>
                  <a:pt x="394" y="4080"/>
                </a:lnTo>
                <a:close/>
                <a:moveTo>
                  <a:pt x="282" y="4080"/>
                </a:moveTo>
                <a:lnTo>
                  <a:pt x="218" y="4080"/>
                </a:lnTo>
                <a:lnTo>
                  <a:pt x="218" y="4064"/>
                </a:lnTo>
                <a:lnTo>
                  <a:pt x="282" y="4064"/>
                </a:lnTo>
                <a:lnTo>
                  <a:pt x="282" y="4080"/>
                </a:lnTo>
                <a:close/>
                <a:moveTo>
                  <a:pt x="170" y="4080"/>
                </a:moveTo>
                <a:lnTo>
                  <a:pt x="106" y="4080"/>
                </a:lnTo>
                <a:lnTo>
                  <a:pt x="106" y="4064"/>
                </a:lnTo>
                <a:lnTo>
                  <a:pt x="170" y="4064"/>
                </a:lnTo>
                <a:lnTo>
                  <a:pt x="170" y="4080"/>
                </a:lnTo>
                <a:close/>
                <a:moveTo>
                  <a:pt x="58" y="4080"/>
                </a:moveTo>
                <a:lnTo>
                  <a:pt x="8" y="4080"/>
                </a:lnTo>
                <a:lnTo>
                  <a:pt x="8" y="4064"/>
                </a:lnTo>
                <a:lnTo>
                  <a:pt x="58" y="4064"/>
                </a:lnTo>
                <a:lnTo>
                  <a:pt x="58" y="4080"/>
                </a:lnTo>
                <a:close/>
              </a:path>
            </a:pathLst>
          </a:custGeom>
          <a:solidFill>
            <a:srgbClr val="A6A6A6"/>
          </a:solidFill>
          <a:ln w="0" cap="flat">
            <a:solidFill>
              <a:srgbClr val="A6A6A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23" name="Freeform 9">
            <a:extLst>
              <a:ext uri="{FF2B5EF4-FFF2-40B4-BE49-F238E27FC236}">
                <a16:creationId xmlns:a16="http://schemas.microsoft.com/office/drawing/2014/main" id="{21D51089-EACB-46F9-8B92-A2002A898BEB}"/>
              </a:ext>
            </a:extLst>
          </p:cNvPr>
          <p:cNvSpPr>
            <a:spLocks noEditPoints="1"/>
          </p:cNvSpPr>
          <p:nvPr/>
        </p:nvSpPr>
        <p:spPr bwMode="auto">
          <a:xfrm>
            <a:off x="6408818" y="2949677"/>
            <a:ext cx="1943100" cy="2509838"/>
          </a:xfrm>
          <a:custGeom>
            <a:avLst/>
            <a:gdLst>
              <a:gd name="T0" fmla="*/ 0 w 3264"/>
              <a:gd name="T1" fmla="*/ 2147483647 h 4080"/>
              <a:gd name="T2" fmla="*/ 0 w 3264"/>
              <a:gd name="T3" fmla="*/ 2147483647 h 4080"/>
              <a:gd name="T4" fmla="*/ 2147483647 w 3264"/>
              <a:gd name="T5" fmla="*/ 2147483647 h 4080"/>
              <a:gd name="T6" fmla="*/ 2147483647 w 3264"/>
              <a:gd name="T7" fmla="*/ 2147483647 h 4080"/>
              <a:gd name="T8" fmla="*/ 0 w 3264"/>
              <a:gd name="T9" fmla="*/ 2147483647 h 4080"/>
              <a:gd name="T10" fmla="*/ 0 w 3264"/>
              <a:gd name="T11" fmla="*/ 2147483647 h 4080"/>
              <a:gd name="T12" fmla="*/ 0 w 3264"/>
              <a:gd name="T13" fmla="*/ 2147483647 h 4080"/>
              <a:gd name="T14" fmla="*/ 2147483647 w 3264"/>
              <a:gd name="T15" fmla="*/ 2147483647 h 4080"/>
              <a:gd name="T16" fmla="*/ 2147483647 w 3264"/>
              <a:gd name="T17" fmla="*/ 2147483647 h 4080"/>
              <a:gd name="T18" fmla="*/ 0 w 3264"/>
              <a:gd name="T19" fmla="*/ 2147483647 h 4080"/>
              <a:gd name="T20" fmla="*/ 0 w 3264"/>
              <a:gd name="T21" fmla="*/ 2147483647 h 4080"/>
              <a:gd name="T22" fmla="*/ 0 w 3264"/>
              <a:gd name="T23" fmla="*/ 2147483647 h 4080"/>
              <a:gd name="T24" fmla="*/ 2147483647 w 3264"/>
              <a:gd name="T25" fmla="*/ 2147483647 h 4080"/>
              <a:gd name="T26" fmla="*/ 2147483647 w 3264"/>
              <a:gd name="T27" fmla="*/ 2147483647 h 4080"/>
              <a:gd name="T28" fmla="*/ 0 w 3264"/>
              <a:gd name="T29" fmla="*/ 2147483647 h 4080"/>
              <a:gd name="T30" fmla="*/ 0 w 3264"/>
              <a:gd name="T31" fmla="*/ 2147483647 h 4080"/>
              <a:gd name="T32" fmla="*/ 2147483647 w 3264"/>
              <a:gd name="T33" fmla="*/ 2147483647 h 4080"/>
              <a:gd name="T34" fmla="*/ 2147483647 w 3264"/>
              <a:gd name="T35" fmla="*/ 2147483647 h 4080"/>
              <a:gd name="T36" fmla="*/ 2147483647 w 3264"/>
              <a:gd name="T37" fmla="*/ 0 h 4080"/>
              <a:gd name="T38" fmla="*/ 2147483647 w 3264"/>
              <a:gd name="T39" fmla="*/ 0 h 4080"/>
              <a:gd name="T40" fmla="*/ 2147483647 w 3264"/>
              <a:gd name="T41" fmla="*/ 0 h 4080"/>
              <a:gd name="T42" fmla="*/ 2147483647 w 3264"/>
              <a:gd name="T43" fmla="*/ 2147483647 h 4080"/>
              <a:gd name="T44" fmla="*/ 2147483647 w 3264"/>
              <a:gd name="T45" fmla="*/ 2147483647 h 4080"/>
              <a:gd name="T46" fmla="*/ 2147483647 w 3264"/>
              <a:gd name="T47" fmla="*/ 0 h 4080"/>
              <a:gd name="T48" fmla="*/ 2147483647 w 3264"/>
              <a:gd name="T49" fmla="*/ 0 h 4080"/>
              <a:gd name="T50" fmla="*/ 2147483647 w 3264"/>
              <a:gd name="T51" fmla="*/ 0 h 4080"/>
              <a:gd name="T52" fmla="*/ 2147483647 w 3264"/>
              <a:gd name="T53" fmla="*/ 2147483647 h 4080"/>
              <a:gd name="T54" fmla="*/ 2147483647 w 3264"/>
              <a:gd name="T55" fmla="*/ 2147483647 h 4080"/>
              <a:gd name="T56" fmla="*/ 2147483647 w 3264"/>
              <a:gd name="T57" fmla="*/ 0 h 4080"/>
              <a:gd name="T58" fmla="*/ 2147483647 w 3264"/>
              <a:gd name="T59" fmla="*/ 0 h 4080"/>
              <a:gd name="T60" fmla="*/ 2147483647 w 3264"/>
              <a:gd name="T61" fmla="*/ 2147483647 h 4080"/>
              <a:gd name="T62" fmla="*/ 2147483647 w 3264"/>
              <a:gd name="T63" fmla="*/ 2147483647 h 4080"/>
              <a:gd name="T64" fmla="*/ 2147483647 w 3264"/>
              <a:gd name="T65" fmla="*/ 2147483647 h 4080"/>
              <a:gd name="T66" fmla="*/ 2147483647 w 3264"/>
              <a:gd name="T67" fmla="*/ 2147483647 h 4080"/>
              <a:gd name="T68" fmla="*/ 2147483647 w 3264"/>
              <a:gd name="T69" fmla="*/ 2147483647 h 4080"/>
              <a:gd name="T70" fmla="*/ 2147483647 w 3264"/>
              <a:gd name="T71" fmla="*/ 2147483647 h 4080"/>
              <a:gd name="T72" fmla="*/ 2147483647 w 3264"/>
              <a:gd name="T73" fmla="*/ 2147483647 h 4080"/>
              <a:gd name="T74" fmla="*/ 2147483647 w 3264"/>
              <a:gd name="T75" fmla="*/ 2147483647 h 4080"/>
              <a:gd name="T76" fmla="*/ 2147483647 w 3264"/>
              <a:gd name="T77" fmla="*/ 2147483647 h 4080"/>
              <a:gd name="T78" fmla="*/ 2147483647 w 3264"/>
              <a:gd name="T79" fmla="*/ 2147483647 h 4080"/>
              <a:gd name="T80" fmla="*/ 2147483647 w 3264"/>
              <a:gd name="T81" fmla="*/ 2147483647 h 4080"/>
              <a:gd name="T82" fmla="*/ 2147483647 w 3264"/>
              <a:gd name="T83" fmla="*/ 2147483647 h 4080"/>
              <a:gd name="T84" fmla="*/ 2147483647 w 3264"/>
              <a:gd name="T85" fmla="*/ 2147483647 h 4080"/>
              <a:gd name="T86" fmla="*/ 2147483647 w 3264"/>
              <a:gd name="T87" fmla="*/ 2147483647 h 4080"/>
              <a:gd name="T88" fmla="*/ 2147483647 w 3264"/>
              <a:gd name="T89" fmla="*/ 2147483647 h 4080"/>
              <a:gd name="T90" fmla="*/ 2147483647 w 3264"/>
              <a:gd name="T91" fmla="*/ 2147483647 h 4080"/>
              <a:gd name="T92" fmla="*/ 2147483647 w 3264"/>
              <a:gd name="T93" fmla="*/ 2147483647 h 4080"/>
              <a:gd name="T94" fmla="*/ 2147483647 w 3264"/>
              <a:gd name="T95" fmla="*/ 2147483647 h 4080"/>
              <a:gd name="T96" fmla="*/ 2147483647 w 3264"/>
              <a:gd name="T97" fmla="*/ 2147483647 h 4080"/>
              <a:gd name="T98" fmla="*/ 2147483647 w 3264"/>
              <a:gd name="T99" fmla="*/ 2147483647 h 4080"/>
              <a:gd name="T100" fmla="*/ 2147483647 w 3264"/>
              <a:gd name="T101" fmla="*/ 2147483647 h 4080"/>
              <a:gd name="T102" fmla="*/ 2147483647 w 3264"/>
              <a:gd name="T103" fmla="*/ 2147483647 h 4080"/>
              <a:gd name="T104" fmla="*/ 2147483647 w 3264"/>
              <a:gd name="T105" fmla="*/ 2147483647 h 4080"/>
              <a:gd name="T106" fmla="*/ 2147483647 w 3264"/>
              <a:gd name="T107" fmla="*/ 2147483647 h 4080"/>
              <a:gd name="T108" fmla="*/ 2147483647 w 3264"/>
              <a:gd name="T109" fmla="*/ 2147483647 h 4080"/>
              <a:gd name="T110" fmla="*/ 2147483647 w 3264"/>
              <a:gd name="T111" fmla="*/ 2147483647 h 4080"/>
              <a:gd name="T112" fmla="*/ 2147483647 w 3264"/>
              <a:gd name="T113" fmla="*/ 2147483647 h 4080"/>
              <a:gd name="T114" fmla="*/ 2147483647 w 3264"/>
              <a:gd name="T115" fmla="*/ 2147483647 h 4080"/>
              <a:gd name="T116" fmla="*/ 2147483647 w 3264"/>
              <a:gd name="T117" fmla="*/ 2147483647 h 4080"/>
              <a:gd name="T118" fmla="*/ 2147483647 w 3264"/>
              <a:gd name="T119" fmla="*/ 2147483647 h 408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264"/>
              <a:gd name="T181" fmla="*/ 0 h 4080"/>
              <a:gd name="T182" fmla="*/ 3264 w 3264"/>
              <a:gd name="T183" fmla="*/ 4080 h 408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264" h="4080">
                <a:moveTo>
                  <a:pt x="0" y="4072"/>
                </a:moveTo>
                <a:lnTo>
                  <a:pt x="0" y="4008"/>
                </a:lnTo>
                <a:lnTo>
                  <a:pt x="16" y="4008"/>
                </a:lnTo>
                <a:lnTo>
                  <a:pt x="16" y="4072"/>
                </a:lnTo>
                <a:lnTo>
                  <a:pt x="0" y="4072"/>
                </a:lnTo>
                <a:close/>
                <a:moveTo>
                  <a:pt x="0" y="3960"/>
                </a:moveTo>
                <a:lnTo>
                  <a:pt x="0" y="3896"/>
                </a:lnTo>
                <a:lnTo>
                  <a:pt x="16" y="3896"/>
                </a:lnTo>
                <a:lnTo>
                  <a:pt x="16" y="3960"/>
                </a:lnTo>
                <a:lnTo>
                  <a:pt x="0" y="3960"/>
                </a:lnTo>
                <a:close/>
                <a:moveTo>
                  <a:pt x="0" y="3848"/>
                </a:moveTo>
                <a:lnTo>
                  <a:pt x="0" y="3784"/>
                </a:lnTo>
                <a:lnTo>
                  <a:pt x="16" y="3784"/>
                </a:lnTo>
                <a:lnTo>
                  <a:pt x="16" y="3848"/>
                </a:lnTo>
                <a:lnTo>
                  <a:pt x="0" y="3848"/>
                </a:lnTo>
                <a:close/>
                <a:moveTo>
                  <a:pt x="0" y="3736"/>
                </a:moveTo>
                <a:lnTo>
                  <a:pt x="0" y="3672"/>
                </a:lnTo>
                <a:lnTo>
                  <a:pt x="16" y="3672"/>
                </a:lnTo>
                <a:lnTo>
                  <a:pt x="16" y="3736"/>
                </a:lnTo>
                <a:lnTo>
                  <a:pt x="0" y="3736"/>
                </a:lnTo>
                <a:close/>
                <a:moveTo>
                  <a:pt x="0" y="3624"/>
                </a:moveTo>
                <a:lnTo>
                  <a:pt x="0" y="3560"/>
                </a:lnTo>
                <a:lnTo>
                  <a:pt x="16" y="3560"/>
                </a:lnTo>
                <a:lnTo>
                  <a:pt x="16" y="3624"/>
                </a:lnTo>
                <a:lnTo>
                  <a:pt x="0" y="3624"/>
                </a:lnTo>
                <a:close/>
                <a:moveTo>
                  <a:pt x="0" y="3512"/>
                </a:moveTo>
                <a:lnTo>
                  <a:pt x="0" y="3448"/>
                </a:lnTo>
                <a:lnTo>
                  <a:pt x="16" y="3448"/>
                </a:lnTo>
                <a:lnTo>
                  <a:pt x="16" y="3512"/>
                </a:lnTo>
                <a:lnTo>
                  <a:pt x="0" y="3512"/>
                </a:lnTo>
                <a:close/>
                <a:moveTo>
                  <a:pt x="0" y="3400"/>
                </a:moveTo>
                <a:lnTo>
                  <a:pt x="0" y="3336"/>
                </a:lnTo>
                <a:lnTo>
                  <a:pt x="16" y="3336"/>
                </a:lnTo>
                <a:lnTo>
                  <a:pt x="16" y="3400"/>
                </a:lnTo>
                <a:lnTo>
                  <a:pt x="0" y="3400"/>
                </a:lnTo>
                <a:close/>
                <a:moveTo>
                  <a:pt x="0" y="3288"/>
                </a:moveTo>
                <a:lnTo>
                  <a:pt x="0" y="3224"/>
                </a:lnTo>
                <a:lnTo>
                  <a:pt x="16" y="3224"/>
                </a:lnTo>
                <a:lnTo>
                  <a:pt x="16" y="3288"/>
                </a:lnTo>
                <a:lnTo>
                  <a:pt x="0" y="3288"/>
                </a:lnTo>
                <a:close/>
                <a:moveTo>
                  <a:pt x="0" y="3176"/>
                </a:moveTo>
                <a:lnTo>
                  <a:pt x="0" y="3111"/>
                </a:lnTo>
                <a:lnTo>
                  <a:pt x="16" y="3111"/>
                </a:lnTo>
                <a:lnTo>
                  <a:pt x="16" y="3176"/>
                </a:lnTo>
                <a:lnTo>
                  <a:pt x="0" y="3176"/>
                </a:lnTo>
                <a:close/>
                <a:moveTo>
                  <a:pt x="0" y="3063"/>
                </a:moveTo>
                <a:lnTo>
                  <a:pt x="0" y="2999"/>
                </a:lnTo>
                <a:lnTo>
                  <a:pt x="16" y="2999"/>
                </a:lnTo>
                <a:lnTo>
                  <a:pt x="16" y="3063"/>
                </a:lnTo>
                <a:lnTo>
                  <a:pt x="0" y="3063"/>
                </a:lnTo>
                <a:close/>
                <a:moveTo>
                  <a:pt x="0" y="2951"/>
                </a:moveTo>
                <a:lnTo>
                  <a:pt x="0" y="2887"/>
                </a:lnTo>
                <a:lnTo>
                  <a:pt x="16" y="2887"/>
                </a:lnTo>
                <a:lnTo>
                  <a:pt x="16" y="2951"/>
                </a:lnTo>
                <a:lnTo>
                  <a:pt x="0" y="2951"/>
                </a:lnTo>
                <a:close/>
                <a:moveTo>
                  <a:pt x="0" y="2839"/>
                </a:moveTo>
                <a:lnTo>
                  <a:pt x="0" y="2775"/>
                </a:lnTo>
                <a:lnTo>
                  <a:pt x="16" y="2775"/>
                </a:lnTo>
                <a:lnTo>
                  <a:pt x="16" y="2839"/>
                </a:lnTo>
                <a:lnTo>
                  <a:pt x="0" y="2839"/>
                </a:lnTo>
                <a:close/>
                <a:moveTo>
                  <a:pt x="0" y="2727"/>
                </a:moveTo>
                <a:lnTo>
                  <a:pt x="0" y="2663"/>
                </a:lnTo>
                <a:lnTo>
                  <a:pt x="16" y="2663"/>
                </a:lnTo>
                <a:lnTo>
                  <a:pt x="16" y="2727"/>
                </a:lnTo>
                <a:lnTo>
                  <a:pt x="0" y="2727"/>
                </a:lnTo>
                <a:close/>
                <a:moveTo>
                  <a:pt x="0" y="2615"/>
                </a:moveTo>
                <a:lnTo>
                  <a:pt x="0" y="2551"/>
                </a:lnTo>
                <a:lnTo>
                  <a:pt x="16" y="2551"/>
                </a:lnTo>
                <a:lnTo>
                  <a:pt x="16" y="2615"/>
                </a:lnTo>
                <a:lnTo>
                  <a:pt x="0" y="2615"/>
                </a:lnTo>
                <a:close/>
                <a:moveTo>
                  <a:pt x="0" y="2503"/>
                </a:moveTo>
                <a:lnTo>
                  <a:pt x="0" y="2439"/>
                </a:lnTo>
                <a:lnTo>
                  <a:pt x="16" y="2439"/>
                </a:lnTo>
                <a:lnTo>
                  <a:pt x="16" y="2503"/>
                </a:lnTo>
                <a:lnTo>
                  <a:pt x="0" y="2503"/>
                </a:lnTo>
                <a:close/>
                <a:moveTo>
                  <a:pt x="0" y="2391"/>
                </a:moveTo>
                <a:lnTo>
                  <a:pt x="0" y="2327"/>
                </a:lnTo>
                <a:lnTo>
                  <a:pt x="16" y="2327"/>
                </a:lnTo>
                <a:lnTo>
                  <a:pt x="16" y="2391"/>
                </a:lnTo>
                <a:lnTo>
                  <a:pt x="0" y="2391"/>
                </a:lnTo>
                <a:close/>
                <a:moveTo>
                  <a:pt x="0" y="2279"/>
                </a:moveTo>
                <a:lnTo>
                  <a:pt x="0" y="2215"/>
                </a:lnTo>
                <a:lnTo>
                  <a:pt x="16" y="2215"/>
                </a:lnTo>
                <a:lnTo>
                  <a:pt x="16" y="2279"/>
                </a:lnTo>
                <a:lnTo>
                  <a:pt x="0" y="2279"/>
                </a:lnTo>
                <a:close/>
                <a:moveTo>
                  <a:pt x="0" y="2167"/>
                </a:moveTo>
                <a:lnTo>
                  <a:pt x="0" y="2102"/>
                </a:lnTo>
                <a:lnTo>
                  <a:pt x="16" y="2102"/>
                </a:lnTo>
                <a:lnTo>
                  <a:pt x="16" y="2167"/>
                </a:lnTo>
                <a:lnTo>
                  <a:pt x="0" y="2167"/>
                </a:lnTo>
                <a:close/>
                <a:moveTo>
                  <a:pt x="0" y="2054"/>
                </a:moveTo>
                <a:lnTo>
                  <a:pt x="0" y="1990"/>
                </a:lnTo>
                <a:lnTo>
                  <a:pt x="16" y="1990"/>
                </a:lnTo>
                <a:lnTo>
                  <a:pt x="16" y="2054"/>
                </a:lnTo>
                <a:lnTo>
                  <a:pt x="0" y="2054"/>
                </a:lnTo>
                <a:close/>
                <a:moveTo>
                  <a:pt x="0" y="1942"/>
                </a:moveTo>
                <a:lnTo>
                  <a:pt x="0" y="1878"/>
                </a:lnTo>
                <a:lnTo>
                  <a:pt x="16" y="1878"/>
                </a:lnTo>
                <a:lnTo>
                  <a:pt x="16" y="1942"/>
                </a:lnTo>
                <a:lnTo>
                  <a:pt x="0" y="1942"/>
                </a:lnTo>
                <a:close/>
                <a:moveTo>
                  <a:pt x="0" y="1830"/>
                </a:moveTo>
                <a:lnTo>
                  <a:pt x="0" y="1766"/>
                </a:lnTo>
                <a:lnTo>
                  <a:pt x="16" y="1766"/>
                </a:lnTo>
                <a:lnTo>
                  <a:pt x="16" y="1830"/>
                </a:lnTo>
                <a:lnTo>
                  <a:pt x="0" y="1830"/>
                </a:lnTo>
                <a:close/>
                <a:moveTo>
                  <a:pt x="0" y="1718"/>
                </a:moveTo>
                <a:lnTo>
                  <a:pt x="0" y="1654"/>
                </a:lnTo>
                <a:lnTo>
                  <a:pt x="16" y="1654"/>
                </a:lnTo>
                <a:lnTo>
                  <a:pt x="16" y="1718"/>
                </a:lnTo>
                <a:lnTo>
                  <a:pt x="0" y="1718"/>
                </a:lnTo>
                <a:close/>
                <a:moveTo>
                  <a:pt x="0" y="1606"/>
                </a:moveTo>
                <a:lnTo>
                  <a:pt x="0" y="1542"/>
                </a:lnTo>
                <a:lnTo>
                  <a:pt x="16" y="1542"/>
                </a:lnTo>
                <a:lnTo>
                  <a:pt x="16" y="1606"/>
                </a:lnTo>
                <a:lnTo>
                  <a:pt x="0" y="1606"/>
                </a:lnTo>
                <a:close/>
                <a:moveTo>
                  <a:pt x="0" y="1494"/>
                </a:moveTo>
                <a:lnTo>
                  <a:pt x="0" y="1430"/>
                </a:lnTo>
                <a:lnTo>
                  <a:pt x="16" y="1430"/>
                </a:lnTo>
                <a:lnTo>
                  <a:pt x="16" y="1494"/>
                </a:lnTo>
                <a:lnTo>
                  <a:pt x="0" y="1494"/>
                </a:lnTo>
                <a:close/>
                <a:moveTo>
                  <a:pt x="0" y="1382"/>
                </a:moveTo>
                <a:lnTo>
                  <a:pt x="0" y="1318"/>
                </a:lnTo>
                <a:lnTo>
                  <a:pt x="16" y="1318"/>
                </a:lnTo>
                <a:lnTo>
                  <a:pt x="16" y="1382"/>
                </a:lnTo>
                <a:lnTo>
                  <a:pt x="0" y="1382"/>
                </a:lnTo>
                <a:close/>
                <a:moveTo>
                  <a:pt x="0" y="1270"/>
                </a:moveTo>
                <a:lnTo>
                  <a:pt x="0" y="1206"/>
                </a:lnTo>
                <a:lnTo>
                  <a:pt x="16" y="1206"/>
                </a:lnTo>
                <a:lnTo>
                  <a:pt x="16" y="1270"/>
                </a:lnTo>
                <a:lnTo>
                  <a:pt x="0" y="1270"/>
                </a:lnTo>
                <a:close/>
                <a:moveTo>
                  <a:pt x="0" y="1158"/>
                </a:moveTo>
                <a:lnTo>
                  <a:pt x="0" y="1093"/>
                </a:lnTo>
                <a:lnTo>
                  <a:pt x="16" y="1093"/>
                </a:lnTo>
                <a:lnTo>
                  <a:pt x="16" y="1158"/>
                </a:lnTo>
                <a:lnTo>
                  <a:pt x="0" y="1158"/>
                </a:lnTo>
                <a:close/>
                <a:moveTo>
                  <a:pt x="0" y="1045"/>
                </a:moveTo>
                <a:lnTo>
                  <a:pt x="0" y="981"/>
                </a:lnTo>
                <a:lnTo>
                  <a:pt x="16" y="981"/>
                </a:lnTo>
                <a:lnTo>
                  <a:pt x="16" y="1045"/>
                </a:lnTo>
                <a:lnTo>
                  <a:pt x="0" y="1045"/>
                </a:lnTo>
                <a:close/>
                <a:moveTo>
                  <a:pt x="0" y="933"/>
                </a:moveTo>
                <a:lnTo>
                  <a:pt x="0" y="869"/>
                </a:lnTo>
                <a:lnTo>
                  <a:pt x="16" y="869"/>
                </a:lnTo>
                <a:lnTo>
                  <a:pt x="16" y="933"/>
                </a:lnTo>
                <a:lnTo>
                  <a:pt x="0" y="933"/>
                </a:lnTo>
                <a:close/>
                <a:moveTo>
                  <a:pt x="0" y="821"/>
                </a:moveTo>
                <a:lnTo>
                  <a:pt x="0" y="757"/>
                </a:lnTo>
                <a:lnTo>
                  <a:pt x="16" y="757"/>
                </a:lnTo>
                <a:lnTo>
                  <a:pt x="16" y="821"/>
                </a:lnTo>
                <a:lnTo>
                  <a:pt x="0" y="821"/>
                </a:lnTo>
                <a:close/>
                <a:moveTo>
                  <a:pt x="0" y="709"/>
                </a:moveTo>
                <a:lnTo>
                  <a:pt x="0" y="645"/>
                </a:lnTo>
                <a:lnTo>
                  <a:pt x="16" y="645"/>
                </a:lnTo>
                <a:lnTo>
                  <a:pt x="16" y="709"/>
                </a:lnTo>
                <a:lnTo>
                  <a:pt x="0" y="709"/>
                </a:lnTo>
                <a:close/>
                <a:moveTo>
                  <a:pt x="0" y="597"/>
                </a:moveTo>
                <a:lnTo>
                  <a:pt x="0" y="533"/>
                </a:lnTo>
                <a:lnTo>
                  <a:pt x="16" y="533"/>
                </a:lnTo>
                <a:lnTo>
                  <a:pt x="16" y="597"/>
                </a:lnTo>
                <a:lnTo>
                  <a:pt x="0" y="597"/>
                </a:lnTo>
                <a:close/>
                <a:moveTo>
                  <a:pt x="0" y="485"/>
                </a:moveTo>
                <a:lnTo>
                  <a:pt x="0" y="421"/>
                </a:lnTo>
                <a:lnTo>
                  <a:pt x="16" y="421"/>
                </a:lnTo>
                <a:lnTo>
                  <a:pt x="16" y="485"/>
                </a:lnTo>
                <a:lnTo>
                  <a:pt x="0" y="485"/>
                </a:lnTo>
                <a:close/>
                <a:moveTo>
                  <a:pt x="0" y="373"/>
                </a:moveTo>
                <a:lnTo>
                  <a:pt x="0" y="309"/>
                </a:lnTo>
                <a:lnTo>
                  <a:pt x="16" y="309"/>
                </a:lnTo>
                <a:lnTo>
                  <a:pt x="16" y="373"/>
                </a:lnTo>
                <a:lnTo>
                  <a:pt x="0" y="373"/>
                </a:lnTo>
                <a:close/>
                <a:moveTo>
                  <a:pt x="0" y="261"/>
                </a:moveTo>
                <a:lnTo>
                  <a:pt x="0" y="197"/>
                </a:lnTo>
                <a:lnTo>
                  <a:pt x="16" y="197"/>
                </a:lnTo>
                <a:lnTo>
                  <a:pt x="16" y="261"/>
                </a:lnTo>
                <a:lnTo>
                  <a:pt x="0" y="261"/>
                </a:lnTo>
                <a:close/>
                <a:moveTo>
                  <a:pt x="0" y="149"/>
                </a:moveTo>
                <a:lnTo>
                  <a:pt x="0" y="84"/>
                </a:lnTo>
                <a:lnTo>
                  <a:pt x="16" y="84"/>
                </a:lnTo>
                <a:lnTo>
                  <a:pt x="16" y="149"/>
                </a:lnTo>
                <a:lnTo>
                  <a:pt x="0" y="149"/>
                </a:lnTo>
                <a:close/>
                <a:moveTo>
                  <a:pt x="0" y="36"/>
                </a:moveTo>
                <a:lnTo>
                  <a:pt x="0" y="8"/>
                </a:lnTo>
                <a:cubicBezTo>
                  <a:pt x="0" y="4"/>
                  <a:pt x="4" y="0"/>
                  <a:pt x="8" y="0"/>
                </a:cubicBezTo>
                <a:lnTo>
                  <a:pt x="45" y="0"/>
                </a:lnTo>
                <a:lnTo>
                  <a:pt x="45" y="16"/>
                </a:lnTo>
                <a:lnTo>
                  <a:pt x="8" y="16"/>
                </a:lnTo>
                <a:lnTo>
                  <a:pt x="16" y="8"/>
                </a:lnTo>
                <a:lnTo>
                  <a:pt x="16" y="36"/>
                </a:lnTo>
                <a:lnTo>
                  <a:pt x="0" y="36"/>
                </a:lnTo>
                <a:close/>
                <a:moveTo>
                  <a:pt x="93" y="0"/>
                </a:moveTo>
                <a:lnTo>
                  <a:pt x="157" y="0"/>
                </a:lnTo>
                <a:lnTo>
                  <a:pt x="157" y="16"/>
                </a:lnTo>
                <a:lnTo>
                  <a:pt x="93" y="16"/>
                </a:lnTo>
                <a:lnTo>
                  <a:pt x="93" y="0"/>
                </a:lnTo>
                <a:close/>
                <a:moveTo>
                  <a:pt x="205" y="0"/>
                </a:moveTo>
                <a:lnTo>
                  <a:pt x="269" y="0"/>
                </a:lnTo>
                <a:lnTo>
                  <a:pt x="269" y="16"/>
                </a:lnTo>
                <a:lnTo>
                  <a:pt x="205" y="16"/>
                </a:lnTo>
                <a:lnTo>
                  <a:pt x="205" y="0"/>
                </a:lnTo>
                <a:close/>
                <a:moveTo>
                  <a:pt x="317" y="0"/>
                </a:moveTo>
                <a:lnTo>
                  <a:pt x="381" y="0"/>
                </a:lnTo>
                <a:lnTo>
                  <a:pt x="381" y="16"/>
                </a:lnTo>
                <a:lnTo>
                  <a:pt x="317" y="16"/>
                </a:lnTo>
                <a:lnTo>
                  <a:pt x="317" y="0"/>
                </a:lnTo>
                <a:close/>
                <a:moveTo>
                  <a:pt x="429" y="0"/>
                </a:moveTo>
                <a:lnTo>
                  <a:pt x="493" y="0"/>
                </a:lnTo>
                <a:lnTo>
                  <a:pt x="493" y="16"/>
                </a:lnTo>
                <a:lnTo>
                  <a:pt x="429" y="16"/>
                </a:lnTo>
                <a:lnTo>
                  <a:pt x="429" y="0"/>
                </a:lnTo>
                <a:close/>
                <a:moveTo>
                  <a:pt x="541" y="0"/>
                </a:moveTo>
                <a:lnTo>
                  <a:pt x="605" y="0"/>
                </a:lnTo>
                <a:lnTo>
                  <a:pt x="605" y="16"/>
                </a:lnTo>
                <a:lnTo>
                  <a:pt x="541" y="16"/>
                </a:lnTo>
                <a:lnTo>
                  <a:pt x="541" y="0"/>
                </a:lnTo>
                <a:close/>
                <a:moveTo>
                  <a:pt x="653" y="0"/>
                </a:moveTo>
                <a:lnTo>
                  <a:pt x="717" y="0"/>
                </a:lnTo>
                <a:lnTo>
                  <a:pt x="717" y="16"/>
                </a:lnTo>
                <a:lnTo>
                  <a:pt x="653" y="16"/>
                </a:lnTo>
                <a:lnTo>
                  <a:pt x="653" y="0"/>
                </a:lnTo>
                <a:close/>
                <a:moveTo>
                  <a:pt x="765" y="0"/>
                </a:moveTo>
                <a:lnTo>
                  <a:pt x="829" y="0"/>
                </a:lnTo>
                <a:lnTo>
                  <a:pt x="829" y="16"/>
                </a:lnTo>
                <a:lnTo>
                  <a:pt x="765" y="16"/>
                </a:lnTo>
                <a:lnTo>
                  <a:pt x="765" y="0"/>
                </a:lnTo>
                <a:close/>
                <a:moveTo>
                  <a:pt x="877" y="0"/>
                </a:moveTo>
                <a:lnTo>
                  <a:pt x="941" y="0"/>
                </a:lnTo>
                <a:lnTo>
                  <a:pt x="941" y="16"/>
                </a:lnTo>
                <a:lnTo>
                  <a:pt x="877" y="16"/>
                </a:lnTo>
                <a:lnTo>
                  <a:pt x="877" y="0"/>
                </a:lnTo>
                <a:close/>
                <a:moveTo>
                  <a:pt x="990" y="0"/>
                </a:moveTo>
                <a:lnTo>
                  <a:pt x="1054" y="0"/>
                </a:lnTo>
                <a:lnTo>
                  <a:pt x="1054" y="16"/>
                </a:lnTo>
                <a:lnTo>
                  <a:pt x="990" y="16"/>
                </a:lnTo>
                <a:lnTo>
                  <a:pt x="990" y="0"/>
                </a:lnTo>
                <a:close/>
                <a:moveTo>
                  <a:pt x="1102" y="0"/>
                </a:moveTo>
                <a:lnTo>
                  <a:pt x="1166" y="0"/>
                </a:lnTo>
                <a:lnTo>
                  <a:pt x="1166" y="16"/>
                </a:lnTo>
                <a:lnTo>
                  <a:pt x="1102" y="16"/>
                </a:lnTo>
                <a:lnTo>
                  <a:pt x="1102" y="0"/>
                </a:lnTo>
                <a:close/>
                <a:moveTo>
                  <a:pt x="1214" y="0"/>
                </a:moveTo>
                <a:lnTo>
                  <a:pt x="1278" y="0"/>
                </a:lnTo>
                <a:lnTo>
                  <a:pt x="1278" y="16"/>
                </a:lnTo>
                <a:lnTo>
                  <a:pt x="1214" y="16"/>
                </a:lnTo>
                <a:lnTo>
                  <a:pt x="1214" y="0"/>
                </a:lnTo>
                <a:close/>
                <a:moveTo>
                  <a:pt x="1326" y="0"/>
                </a:moveTo>
                <a:lnTo>
                  <a:pt x="1390" y="0"/>
                </a:lnTo>
                <a:lnTo>
                  <a:pt x="1390" y="16"/>
                </a:lnTo>
                <a:lnTo>
                  <a:pt x="1326" y="16"/>
                </a:lnTo>
                <a:lnTo>
                  <a:pt x="1326" y="0"/>
                </a:lnTo>
                <a:close/>
                <a:moveTo>
                  <a:pt x="1438" y="0"/>
                </a:moveTo>
                <a:lnTo>
                  <a:pt x="1502" y="0"/>
                </a:lnTo>
                <a:lnTo>
                  <a:pt x="1502" y="16"/>
                </a:lnTo>
                <a:lnTo>
                  <a:pt x="1438" y="16"/>
                </a:lnTo>
                <a:lnTo>
                  <a:pt x="1438" y="0"/>
                </a:lnTo>
                <a:close/>
                <a:moveTo>
                  <a:pt x="1550" y="0"/>
                </a:moveTo>
                <a:lnTo>
                  <a:pt x="1614" y="0"/>
                </a:lnTo>
                <a:lnTo>
                  <a:pt x="1614" y="16"/>
                </a:lnTo>
                <a:lnTo>
                  <a:pt x="1550" y="16"/>
                </a:lnTo>
                <a:lnTo>
                  <a:pt x="1550" y="0"/>
                </a:lnTo>
                <a:close/>
                <a:moveTo>
                  <a:pt x="1662" y="0"/>
                </a:moveTo>
                <a:lnTo>
                  <a:pt x="1726" y="0"/>
                </a:lnTo>
                <a:lnTo>
                  <a:pt x="1726" y="16"/>
                </a:lnTo>
                <a:lnTo>
                  <a:pt x="1662" y="16"/>
                </a:lnTo>
                <a:lnTo>
                  <a:pt x="1662" y="0"/>
                </a:lnTo>
                <a:close/>
                <a:moveTo>
                  <a:pt x="1774" y="0"/>
                </a:moveTo>
                <a:lnTo>
                  <a:pt x="1838" y="0"/>
                </a:lnTo>
                <a:lnTo>
                  <a:pt x="1838" y="16"/>
                </a:lnTo>
                <a:lnTo>
                  <a:pt x="1774" y="16"/>
                </a:lnTo>
                <a:lnTo>
                  <a:pt x="1774" y="0"/>
                </a:lnTo>
                <a:close/>
                <a:moveTo>
                  <a:pt x="1886" y="0"/>
                </a:moveTo>
                <a:lnTo>
                  <a:pt x="1950" y="0"/>
                </a:lnTo>
                <a:lnTo>
                  <a:pt x="1950" y="16"/>
                </a:lnTo>
                <a:lnTo>
                  <a:pt x="1886" y="16"/>
                </a:lnTo>
                <a:lnTo>
                  <a:pt x="1886" y="0"/>
                </a:lnTo>
                <a:close/>
                <a:moveTo>
                  <a:pt x="1999" y="0"/>
                </a:moveTo>
                <a:lnTo>
                  <a:pt x="2063" y="0"/>
                </a:lnTo>
                <a:lnTo>
                  <a:pt x="2063" y="16"/>
                </a:lnTo>
                <a:lnTo>
                  <a:pt x="1999" y="16"/>
                </a:lnTo>
                <a:lnTo>
                  <a:pt x="1999" y="0"/>
                </a:lnTo>
                <a:close/>
                <a:moveTo>
                  <a:pt x="2111" y="0"/>
                </a:moveTo>
                <a:lnTo>
                  <a:pt x="2175" y="0"/>
                </a:lnTo>
                <a:lnTo>
                  <a:pt x="2175" y="16"/>
                </a:lnTo>
                <a:lnTo>
                  <a:pt x="2111" y="16"/>
                </a:lnTo>
                <a:lnTo>
                  <a:pt x="2111" y="0"/>
                </a:lnTo>
                <a:close/>
                <a:moveTo>
                  <a:pt x="2223" y="0"/>
                </a:moveTo>
                <a:lnTo>
                  <a:pt x="2287" y="0"/>
                </a:lnTo>
                <a:lnTo>
                  <a:pt x="2287" y="16"/>
                </a:lnTo>
                <a:lnTo>
                  <a:pt x="2223" y="16"/>
                </a:lnTo>
                <a:lnTo>
                  <a:pt x="2223" y="0"/>
                </a:lnTo>
                <a:close/>
                <a:moveTo>
                  <a:pt x="2335" y="0"/>
                </a:moveTo>
                <a:lnTo>
                  <a:pt x="2399" y="0"/>
                </a:lnTo>
                <a:lnTo>
                  <a:pt x="2399" y="16"/>
                </a:lnTo>
                <a:lnTo>
                  <a:pt x="2335" y="16"/>
                </a:lnTo>
                <a:lnTo>
                  <a:pt x="2335" y="0"/>
                </a:lnTo>
                <a:close/>
                <a:moveTo>
                  <a:pt x="2447" y="0"/>
                </a:moveTo>
                <a:lnTo>
                  <a:pt x="2511" y="0"/>
                </a:lnTo>
                <a:lnTo>
                  <a:pt x="2511" y="16"/>
                </a:lnTo>
                <a:lnTo>
                  <a:pt x="2447" y="16"/>
                </a:lnTo>
                <a:lnTo>
                  <a:pt x="2447" y="0"/>
                </a:lnTo>
                <a:close/>
                <a:moveTo>
                  <a:pt x="2559" y="0"/>
                </a:moveTo>
                <a:lnTo>
                  <a:pt x="2623" y="0"/>
                </a:lnTo>
                <a:lnTo>
                  <a:pt x="2623" y="16"/>
                </a:lnTo>
                <a:lnTo>
                  <a:pt x="2559" y="16"/>
                </a:lnTo>
                <a:lnTo>
                  <a:pt x="2559" y="0"/>
                </a:lnTo>
                <a:close/>
                <a:moveTo>
                  <a:pt x="2671" y="0"/>
                </a:moveTo>
                <a:lnTo>
                  <a:pt x="2735" y="0"/>
                </a:lnTo>
                <a:lnTo>
                  <a:pt x="2735" y="16"/>
                </a:lnTo>
                <a:lnTo>
                  <a:pt x="2671" y="16"/>
                </a:lnTo>
                <a:lnTo>
                  <a:pt x="2671" y="0"/>
                </a:lnTo>
                <a:close/>
                <a:moveTo>
                  <a:pt x="2783" y="0"/>
                </a:moveTo>
                <a:lnTo>
                  <a:pt x="2847" y="0"/>
                </a:lnTo>
                <a:lnTo>
                  <a:pt x="2847" y="16"/>
                </a:lnTo>
                <a:lnTo>
                  <a:pt x="2783" y="16"/>
                </a:lnTo>
                <a:lnTo>
                  <a:pt x="2783" y="0"/>
                </a:lnTo>
                <a:close/>
                <a:moveTo>
                  <a:pt x="2895" y="0"/>
                </a:moveTo>
                <a:lnTo>
                  <a:pt x="2959" y="0"/>
                </a:lnTo>
                <a:lnTo>
                  <a:pt x="2959" y="16"/>
                </a:lnTo>
                <a:lnTo>
                  <a:pt x="2895" y="16"/>
                </a:lnTo>
                <a:lnTo>
                  <a:pt x="2895" y="0"/>
                </a:lnTo>
                <a:close/>
                <a:moveTo>
                  <a:pt x="3008" y="0"/>
                </a:moveTo>
                <a:lnTo>
                  <a:pt x="3072" y="0"/>
                </a:lnTo>
                <a:lnTo>
                  <a:pt x="3072" y="16"/>
                </a:lnTo>
                <a:lnTo>
                  <a:pt x="3008" y="16"/>
                </a:lnTo>
                <a:lnTo>
                  <a:pt x="3008" y="0"/>
                </a:lnTo>
                <a:close/>
                <a:moveTo>
                  <a:pt x="3120" y="0"/>
                </a:moveTo>
                <a:lnTo>
                  <a:pt x="3184" y="0"/>
                </a:lnTo>
                <a:lnTo>
                  <a:pt x="3184" y="16"/>
                </a:lnTo>
                <a:lnTo>
                  <a:pt x="3120" y="16"/>
                </a:lnTo>
                <a:lnTo>
                  <a:pt x="3120" y="0"/>
                </a:lnTo>
                <a:close/>
                <a:moveTo>
                  <a:pt x="3232" y="0"/>
                </a:moveTo>
                <a:lnTo>
                  <a:pt x="3256" y="0"/>
                </a:lnTo>
                <a:cubicBezTo>
                  <a:pt x="3261" y="0"/>
                  <a:pt x="3264" y="4"/>
                  <a:pt x="3264" y="8"/>
                </a:cubicBezTo>
                <a:lnTo>
                  <a:pt x="3264" y="48"/>
                </a:lnTo>
                <a:lnTo>
                  <a:pt x="3248" y="48"/>
                </a:lnTo>
                <a:lnTo>
                  <a:pt x="3248" y="8"/>
                </a:lnTo>
                <a:lnTo>
                  <a:pt x="3256" y="16"/>
                </a:lnTo>
                <a:lnTo>
                  <a:pt x="3232" y="16"/>
                </a:lnTo>
                <a:lnTo>
                  <a:pt x="3232" y="0"/>
                </a:lnTo>
                <a:close/>
                <a:moveTo>
                  <a:pt x="3264" y="96"/>
                </a:moveTo>
                <a:lnTo>
                  <a:pt x="3264" y="160"/>
                </a:lnTo>
                <a:lnTo>
                  <a:pt x="3248" y="160"/>
                </a:lnTo>
                <a:lnTo>
                  <a:pt x="3248" y="96"/>
                </a:lnTo>
                <a:lnTo>
                  <a:pt x="3264" y="96"/>
                </a:lnTo>
                <a:close/>
                <a:moveTo>
                  <a:pt x="3264" y="208"/>
                </a:moveTo>
                <a:lnTo>
                  <a:pt x="3264" y="272"/>
                </a:lnTo>
                <a:lnTo>
                  <a:pt x="3248" y="272"/>
                </a:lnTo>
                <a:lnTo>
                  <a:pt x="3248" y="208"/>
                </a:lnTo>
                <a:lnTo>
                  <a:pt x="3264" y="208"/>
                </a:lnTo>
                <a:close/>
                <a:moveTo>
                  <a:pt x="3264" y="320"/>
                </a:moveTo>
                <a:lnTo>
                  <a:pt x="3264" y="384"/>
                </a:lnTo>
                <a:lnTo>
                  <a:pt x="3248" y="384"/>
                </a:lnTo>
                <a:lnTo>
                  <a:pt x="3248" y="320"/>
                </a:lnTo>
                <a:lnTo>
                  <a:pt x="3264" y="320"/>
                </a:lnTo>
                <a:close/>
                <a:moveTo>
                  <a:pt x="3264" y="432"/>
                </a:moveTo>
                <a:lnTo>
                  <a:pt x="3264" y="496"/>
                </a:lnTo>
                <a:lnTo>
                  <a:pt x="3248" y="496"/>
                </a:lnTo>
                <a:lnTo>
                  <a:pt x="3248" y="432"/>
                </a:lnTo>
                <a:lnTo>
                  <a:pt x="3264" y="432"/>
                </a:lnTo>
                <a:close/>
                <a:moveTo>
                  <a:pt x="3264" y="544"/>
                </a:moveTo>
                <a:lnTo>
                  <a:pt x="3264" y="608"/>
                </a:lnTo>
                <a:lnTo>
                  <a:pt x="3248" y="608"/>
                </a:lnTo>
                <a:lnTo>
                  <a:pt x="3248" y="544"/>
                </a:lnTo>
                <a:lnTo>
                  <a:pt x="3264" y="544"/>
                </a:lnTo>
                <a:close/>
                <a:moveTo>
                  <a:pt x="3264" y="656"/>
                </a:moveTo>
                <a:lnTo>
                  <a:pt x="3264" y="720"/>
                </a:lnTo>
                <a:lnTo>
                  <a:pt x="3248" y="720"/>
                </a:lnTo>
                <a:lnTo>
                  <a:pt x="3248" y="656"/>
                </a:lnTo>
                <a:lnTo>
                  <a:pt x="3264" y="656"/>
                </a:lnTo>
                <a:close/>
                <a:moveTo>
                  <a:pt x="3264" y="769"/>
                </a:moveTo>
                <a:lnTo>
                  <a:pt x="3264" y="833"/>
                </a:lnTo>
                <a:lnTo>
                  <a:pt x="3248" y="833"/>
                </a:lnTo>
                <a:lnTo>
                  <a:pt x="3248" y="769"/>
                </a:lnTo>
                <a:lnTo>
                  <a:pt x="3264" y="769"/>
                </a:lnTo>
                <a:close/>
                <a:moveTo>
                  <a:pt x="3264" y="881"/>
                </a:moveTo>
                <a:lnTo>
                  <a:pt x="3264" y="945"/>
                </a:lnTo>
                <a:lnTo>
                  <a:pt x="3248" y="945"/>
                </a:lnTo>
                <a:lnTo>
                  <a:pt x="3248" y="881"/>
                </a:lnTo>
                <a:lnTo>
                  <a:pt x="3264" y="881"/>
                </a:lnTo>
                <a:close/>
                <a:moveTo>
                  <a:pt x="3264" y="993"/>
                </a:moveTo>
                <a:lnTo>
                  <a:pt x="3264" y="1057"/>
                </a:lnTo>
                <a:lnTo>
                  <a:pt x="3248" y="1057"/>
                </a:lnTo>
                <a:lnTo>
                  <a:pt x="3248" y="993"/>
                </a:lnTo>
                <a:lnTo>
                  <a:pt x="3264" y="993"/>
                </a:lnTo>
                <a:close/>
                <a:moveTo>
                  <a:pt x="3264" y="1105"/>
                </a:moveTo>
                <a:lnTo>
                  <a:pt x="3264" y="1169"/>
                </a:lnTo>
                <a:lnTo>
                  <a:pt x="3248" y="1169"/>
                </a:lnTo>
                <a:lnTo>
                  <a:pt x="3248" y="1105"/>
                </a:lnTo>
                <a:lnTo>
                  <a:pt x="3264" y="1105"/>
                </a:lnTo>
                <a:close/>
                <a:moveTo>
                  <a:pt x="3264" y="1217"/>
                </a:moveTo>
                <a:lnTo>
                  <a:pt x="3264" y="1281"/>
                </a:lnTo>
                <a:lnTo>
                  <a:pt x="3248" y="1281"/>
                </a:lnTo>
                <a:lnTo>
                  <a:pt x="3248" y="1217"/>
                </a:lnTo>
                <a:lnTo>
                  <a:pt x="3264" y="1217"/>
                </a:lnTo>
                <a:close/>
                <a:moveTo>
                  <a:pt x="3264" y="1329"/>
                </a:moveTo>
                <a:lnTo>
                  <a:pt x="3264" y="1393"/>
                </a:lnTo>
                <a:lnTo>
                  <a:pt x="3248" y="1393"/>
                </a:lnTo>
                <a:lnTo>
                  <a:pt x="3248" y="1329"/>
                </a:lnTo>
                <a:lnTo>
                  <a:pt x="3264" y="1329"/>
                </a:lnTo>
                <a:close/>
                <a:moveTo>
                  <a:pt x="3264" y="1441"/>
                </a:moveTo>
                <a:lnTo>
                  <a:pt x="3264" y="1505"/>
                </a:lnTo>
                <a:lnTo>
                  <a:pt x="3248" y="1505"/>
                </a:lnTo>
                <a:lnTo>
                  <a:pt x="3248" y="1441"/>
                </a:lnTo>
                <a:lnTo>
                  <a:pt x="3264" y="1441"/>
                </a:lnTo>
                <a:close/>
                <a:moveTo>
                  <a:pt x="3264" y="1553"/>
                </a:moveTo>
                <a:lnTo>
                  <a:pt x="3264" y="1617"/>
                </a:lnTo>
                <a:lnTo>
                  <a:pt x="3248" y="1617"/>
                </a:lnTo>
                <a:lnTo>
                  <a:pt x="3248" y="1553"/>
                </a:lnTo>
                <a:lnTo>
                  <a:pt x="3264" y="1553"/>
                </a:lnTo>
                <a:close/>
                <a:moveTo>
                  <a:pt x="3264" y="1665"/>
                </a:moveTo>
                <a:lnTo>
                  <a:pt x="3264" y="1729"/>
                </a:lnTo>
                <a:lnTo>
                  <a:pt x="3248" y="1729"/>
                </a:lnTo>
                <a:lnTo>
                  <a:pt x="3248" y="1665"/>
                </a:lnTo>
                <a:lnTo>
                  <a:pt x="3264" y="1665"/>
                </a:lnTo>
                <a:close/>
                <a:moveTo>
                  <a:pt x="3264" y="1778"/>
                </a:moveTo>
                <a:lnTo>
                  <a:pt x="3264" y="1842"/>
                </a:lnTo>
                <a:lnTo>
                  <a:pt x="3248" y="1842"/>
                </a:lnTo>
                <a:lnTo>
                  <a:pt x="3248" y="1778"/>
                </a:lnTo>
                <a:lnTo>
                  <a:pt x="3264" y="1778"/>
                </a:lnTo>
                <a:close/>
                <a:moveTo>
                  <a:pt x="3264" y="1890"/>
                </a:moveTo>
                <a:lnTo>
                  <a:pt x="3264" y="1954"/>
                </a:lnTo>
                <a:lnTo>
                  <a:pt x="3248" y="1954"/>
                </a:lnTo>
                <a:lnTo>
                  <a:pt x="3248" y="1890"/>
                </a:lnTo>
                <a:lnTo>
                  <a:pt x="3264" y="1890"/>
                </a:lnTo>
                <a:close/>
                <a:moveTo>
                  <a:pt x="3264" y="2002"/>
                </a:moveTo>
                <a:lnTo>
                  <a:pt x="3264" y="2066"/>
                </a:lnTo>
                <a:lnTo>
                  <a:pt x="3248" y="2066"/>
                </a:lnTo>
                <a:lnTo>
                  <a:pt x="3248" y="2002"/>
                </a:lnTo>
                <a:lnTo>
                  <a:pt x="3264" y="2002"/>
                </a:lnTo>
                <a:close/>
                <a:moveTo>
                  <a:pt x="3264" y="2114"/>
                </a:moveTo>
                <a:lnTo>
                  <a:pt x="3264" y="2178"/>
                </a:lnTo>
                <a:lnTo>
                  <a:pt x="3248" y="2178"/>
                </a:lnTo>
                <a:lnTo>
                  <a:pt x="3248" y="2114"/>
                </a:lnTo>
                <a:lnTo>
                  <a:pt x="3264" y="2114"/>
                </a:lnTo>
                <a:close/>
                <a:moveTo>
                  <a:pt x="3264" y="2226"/>
                </a:moveTo>
                <a:lnTo>
                  <a:pt x="3264" y="2290"/>
                </a:lnTo>
                <a:lnTo>
                  <a:pt x="3248" y="2290"/>
                </a:lnTo>
                <a:lnTo>
                  <a:pt x="3248" y="2226"/>
                </a:lnTo>
                <a:lnTo>
                  <a:pt x="3264" y="2226"/>
                </a:lnTo>
                <a:close/>
                <a:moveTo>
                  <a:pt x="3264" y="2338"/>
                </a:moveTo>
                <a:lnTo>
                  <a:pt x="3264" y="2402"/>
                </a:lnTo>
                <a:lnTo>
                  <a:pt x="3248" y="2402"/>
                </a:lnTo>
                <a:lnTo>
                  <a:pt x="3248" y="2338"/>
                </a:lnTo>
                <a:lnTo>
                  <a:pt x="3264" y="2338"/>
                </a:lnTo>
                <a:close/>
                <a:moveTo>
                  <a:pt x="3264" y="2450"/>
                </a:moveTo>
                <a:lnTo>
                  <a:pt x="3264" y="2514"/>
                </a:lnTo>
                <a:lnTo>
                  <a:pt x="3248" y="2514"/>
                </a:lnTo>
                <a:lnTo>
                  <a:pt x="3248" y="2450"/>
                </a:lnTo>
                <a:lnTo>
                  <a:pt x="3264" y="2450"/>
                </a:lnTo>
                <a:close/>
                <a:moveTo>
                  <a:pt x="3264" y="2562"/>
                </a:moveTo>
                <a:lnTo>
                  <a:pt x="3264" y="2626"/>
                </a:lnTo>
                <a:lnTo>
                  <a:pt x="3248" y="2626"/>
                </a:lnTo>
                <a:lnTo>
                  <a:pt x="3248" y="2562"/>
                </a:lnTo>
                <a:lnTo>
                  <a:pt x="3264" y="2562"/>
                </a:lnTo>
                <a:close/>
                <a:moveTo>
                  <a:pt x="3264" y="2674"/>
                </a:moveTo>
                <a:lnTo>
                  <a:pt x="3264" y="2739"/>
                </a:lnTo>
                <a:lnTo>
                  <a:pt x="3248" y="2739"/>
                </a:lnTo>
                <a:lnTo>
                  <a:pt x="3248" y="2674"/>
                </a:lnTo>
                <a:lnTo>
                  <a:pt x="3264" y="2674"/>
                </a:lnTo>
                <a:close/>
                <a:moveTo>
                  <a:pt x="3264" y="2787"/>
                </a:moveTo>
                <a:lnTo>
                  <a:pt x="3264" y="2851"/>
                </a:lnTo>
                <a:lnTo>
                  <a:pt x="3248" y="2851"/>
                </a:lnTo>
                <a:lnTo>
                  <a:pt x="3248" y="2787"/>
                </a:lnTo>
                <a:lnTo>
                  <a:pt x="3264" y="2787"/>
                </a:lnTo>
                <a:close/>
                <a:moveTo>
                  <a:pt x="3264" y="2899"/>
                </a:moveTo>
                <a:lnTo>
                  <a:pt x="3264" y="2963"/>
                </a:lnTo>
                <a:lnTo>
                  <a:pt x="3248" y="2963"/>
                </a:lnTo>
                <a:lnTo>
                  <a:pt x="3248" y="2899"/>
                </a:lnTo>
                <a:lnTo>
                  <a:pt x="3264" y="2899"/>
                </a:lnTo>
                <a:close/>
                <a:moveTo>
                  <a:pt x="3264" y="3011"/>
                </a:moveTo>
                <a:lnTo>
                  <a:pt x="3264" y="3075"/>
                </a:lnTo>
                <a:lnTo>
                  <a:pt x="3248" y="3075"/>
                </a:lnTo>
                <a:lnTo>
                  <a:pt x="3248" y="3011"/>
                </a:lnTo>
                <a:lnTo>
                  <a:pt x="3264" y="3011"/>
                </a:lnTo>
                <a:close/>
                <a:moveTo>
                  <a:pt x="3264" y="3123"/>
                </a:moveTo>
                <a:lnTo>
                  <a:pt x="3264" y="3187"/>
                </a:lnTo>
                <a:lnTo>
                  <a:pt x="3248" y="3187"/>
                </a:lnTo>
                <a:lnTo>
                  <a:pt x="3248" y="3123"/>
                </a:lnTo>
                <a:lnTo>
                  <a:pt x="3264" y="3123"/>
                </a:lnTo>
                <a:close/>
                <a:moveTo>
                  <a:pt x="3264" y="3235"/>
                </a:moveTo>
                <a:lnTo>
                  <a:pt x="3264" y="3299"/>
                </a:lnTo>
                <a:lnTo>
                  <a:pt x="3248" y="3299"/>
                </a:lnTo>
                <a:lnTo>
                  <a:pt x="3248" y="3235"/>
                </a:lnTo>
                <a:lnTo>
                  <a:pt x="3264" y="3235"/>
                </a:lnTo>
                <a:close/>
                <a:moveTo>
                  <a:pt x="3264" y="3347"/>
                </a:moveTo>
                <a:lnTo>
                  <a:pt x="3264" y="3411"/>
                </a:lnTo>
                <a:lnTo>
                  <a:pt x="3248" y="3411"/>
                </a:lnTo>
                <a:lnTo>
                  <a:pt x="3248" y="3347"/>
                </a:lnTo>
                <a:lnTo>
                  <a:pt x="3264" y="3347"/>
                </a:lnTo>
                <a:close/>
                <a:moveTo>
                  <a:pt x="3264" y="3459"/>
                </a:moveTo>
                <a:lnTo>
                  <a:pt x="3264" y="3523"/>
                </a:lnTo>
                <a:lnTo>
                  <a:pt x="3248" y="3523"/>
                </a:lnTo>
                <a:lnTo>
                  <a:pt x="3248" y="3459"/>
                </a:lnTo>
                <a:lnTo>
                  <a:pt x="3264" y="3459"/>
                </a:lnTo>
                <a:close/>
                <a:moveTo>
                  <a:pt x="3264" y="3571"/>
                </a:moveTo>
                <a:lnTo>
                  <a:pt x="3264" y="3635"/>
                </a:lnTo>
                <a:lnTo>
                  <a:pt x="3248" y="3635"/>
                </a:lnTo>
                <a:lnTo>
                  <a:pt x="3248" y="3571"/>
                </a:lnTo>
                <a:lnTo>
                  <a:pt x="3264" y="3571"/>
                </a:lnTo>
                <a:close/>
                <a:moveTo>
                  <a:pt x="3264" y="3683"/>
                </a:moveTo>
                <a:lnTo>
                  <a:pt x="3264" y="3748"/>
                </a:lnTo>
                <a:lnTo>
                  <a:pt x="3248" y="3748"/>
                </a:lnTo>
                <a:lnTo>
                  <a:pt x="3248" y="3683"/>
                </a:lnTo>
                <a:lnTo>
                  <a:pt x="3264" y="3683"/>
                </a:lnTo>
                <a:close/>
                <a:moveTo>
                  <a:pt x="3264" y="3796"/>
                </a:moveTo>
                <a:lnTo>
                  <a:pt x="3264" y="3860"/>
                </a:lnTo>
                <a:lnTo>
                  <a:pt x="3248" y="3860"/>
                </a:lnTo>
                <a:lnTo>
                  <a:pt x="3248" y="3796"/>
                </a:lnTo>
                <a:lnTo>
                  <a:pt x="3264" y="3796"/>
                </a:lnTo>
                <a:close/>
                <a:moveTo>
                  <a:pt x="3264" y="3908"/>
                </a:moveTo>
                <a:lnTo>
                  <a:pt x="3264" y="3972"/>
                </a:lnTo>
                <a:lnTo>
                  <a:pt x="3248" y="3972"/>
                </a:lnTo>
                <a:lnTo>
                  <a:pt x="3248" y="3908"/>
                </a:lnTo>
                <a:lnTo>
                  <a:pt x="3264" y="3908"/>
                </a:lnTo>
                <a:close/>
                <a:moveTo>
                  <a:pt x="3264" y="4020"/>
                </a:moveTo>
                <a:lnTo>
                  <a:pt x="3264" y="4072"/>
                </a:lnTo>
                <a:cubicBezTo>
                  <a:pt x="3264" y="4077"/>
                  <a:pt x="3261" y="4080"/>
                  <a:pt x="3256" y="4080"/>
                </a:cubicBezTo>
                <a:lnTo>
                  <a:pt x="3245" y="4080"/>
                </a:lnTo>
                <a:lnTo>
                  <a:pt x="3245" y="4064"/>
                </a:lnTo>
                <a:lnTo>
                  <a:pt x="3256" y="4064"/>
                </a:lnTo>
                <a:lnTo>
                  <a:pt x="3248" y="4072"/>
                </a:lnTo>
                <a:lnTo>
                  <a:pt x="3248" y="4020"/>
                </a:lnTo>
                <a:lnTo>
                  <a:pt x="3264" y="4020"/>
                </a:lnTo>
                <a:close/>
                <a:moveTo>
                  <a:pt x="3197" y="4080"/>
                </a:moveTo>
                <a:lnTo>
                  <a:pt x="3133" y="4080"/>
                </a:lnTo>
                <a:lnTo>
                  <a:pt x="3133" y="4064"/>
                </a:lnTo>
                <a:lnTo>
                  <a:pt x="3197" y="4064"/>
                </a:lnTo>
                <a:lnTo>
                  <a:pt x="3197" y="4080"/>
                </a:lnTo>
                <a:close/>
                <a:moveTo>
                  <a:pt x="3085" y="4080"/>
                </a:moveTo>
                <a:lnTo>
                  <a:pt x="3021" y="4080"/>
                </a:lnTo>
                <a:lnTo>
                  <a:pt x="3021" y="4064"/>
                </a:lnTo>
                <a:lnTo>
                  <a:pt x="3085" y="4064"/>
                </a:lnTo>
                <a:lnTo>
                  <a:pt x="3085" y="4080"/>
                </a:lnTo>
                <a:close/>
                <a:moveTo>
                  <a:pt x="2973" y="4080"/>
                </a:moveTo>
                <a:lnTo>
                  <a:pt x="2909" y="4080"/>
                </a:lnTo>
                <a:lnTo>
                  <a:pt x="2909" y="4064"/>
                </a:lnTo>
                <a:lnTo>
                  <a:pt x="2973" y="4064"/>
                </a:lnTo>
                <a:lnTo>
                  <a:pt x="2973" y="4080"/>
                </a:lnTo>
                <a:close/>
                <a:moveTo>
                  <a:pt x="2861" y="4080"/>
                </a:moveTo>
                <a:lnTo>
                  <a:pt x="2797" y="4080"/>
                </a:lnTo>
                <a:lnTo>
                  <a:pt x="2797" y="4064"/>
                </a:lnTo>
                <a:lnTo>
                  <a:pt x="2861" y="4064"/>
                </a:lnTo>
                <a:lnTo>
                  <a:pt x="2861" y="4080"/>
                </a:lnTo>
                <a:close/>
                <a:moveTo>
                  <a:pt x="2749" y="4080"/>
                </a:moveTo>
                <a:lnTo>
                  <a:pt x="2684" y="4080"/>
                </a:lnTo>
                <a:lnTo>
                  <a:pt x="2684" y="4064"/>
                </a:lnTo>
                <a:lnTo>
                  <a:pt x="2749" y="4064"/>
                </a:lnTo>
                <a:lnTo>
                  <a:pt x="2749" y="4080"/>
                </a:lnTo>
                <a:close/>
                <a:moveTo>
                  <a:pt x="2636" y="4080"/>
                </a:moveTo>
                <a:lnTo>
                  <a:pt x="2572" y="4080"/>
                </a:lnTo>
                <a:lnTo>
                  <a:pt x="2572" y="4064"/>
                </a:lnTo>
                <a:lnTo>
                  <a:pt x="2636" y="4064"/>
                </a:lnTo>
                <a:lnTo>
                  <a:pt x="2636" y="4080"/>
                </a:lnTo>
                <a:close/>
                <a:moveTo>
                  <a:pt x="2524" y="4080"/>
                </a:moveTo>
                <a:lnTo>
                  <a:pt x="2460" y="4080"/>
                </a:lnTo>
                <a:lnTo>
                  <a:pt x="2460" y="4064"/>
                </a:lnTo>
                <a:lnTo>
                  <a:pt x="2524" y="4064"/>
                </a:lnTo>
                <a:lnTo>
                  <a:pt x="2524" y="4080"/>
                </a:lnTo>
                <a:close/>
                <a:moveTo>
                  <a:pt x="2412" y="4080"/>
                </a:moveTo>
                <a:lnTo>
                  <a:pt x="2348" y="4080"/>
                </a:lnTo>
                <a:lnTo>
                  <a:pt x="2348" y="4064"/>
                </a:lnTo>
                <a:lnTo>
                  <a:pt x="2412" y="4064"/>
                </a:lnTo>
                <a:lnTo>
                  <a:pt x="2412" y="4080"/>
                </a:lnTo>
                <a:close/>
                <a:moveTo>
                  <a:pt x="2300" y="4080"/>
                </a:moveTo>
                <a:lnTo>
                  <a:pt x="2236" y="4080"/>
                </a:lnTo>
                <a:lnTo>
                  <a:pt x="2236" y="4064"/>
                </a:lnTo>
                <a:lnTo>
                  <a:pt x="2300" y="4064"/>
                </a:lnTo>
                <a:lnTo>
                  <a:pt x="2300" y="4080"/>
                </a:lnTo>
                <a:close/>
                <a:moveTo>
                  <a:pt x="2188" y="4080"/>
                </a:moveTo>
                <a:lnTo>
                  <a:pt x="2124" y="4080"/>
                </a:lnTo>
                <a:lnTo>
                  <a:pt x="2124" y="4064"/>
                </a:lnTo>
                <a:lnTo>
                  <a:pt x="2188" y="4064"/>
                </a:lnTo>
                <a:lnTo>
                  <a:pt x="2188" y="4080"/>
                </a:lnTo>
                <a:close/>
                <a:moveTo>
                  <a:pt x="2076" y="4080"/>
                </a:moveTo>
                <a:lnTo>
                  <a:pt x="2012" y="4080"/>
                </a:lnTo>
                <a:lnTo>
                  <a:pt x="2012" y="4064"/>
                </a:lnTo>
                <a:lnTo>
                  <a:pt x="2076" y="4064"/>
                </a:lnTo>
                <a:lnTo>
                  <a:pt x="2076" y="4080"/>
                </a:lnTo>
                <a:close/>
                <a:moveTo>
                  <a:pt x="1964" y="4080"/>
                </a:moveTo>
                <a:lnTo>
                  <a:pt x="1900" y="4080"/>
                </a:lnTo>
                <a:lnTo>
                  <a:pt x="1900" y="4064"/>
                </a:lnTo>
                <a:lnTo>
                  <a:pt x="1964" y="4064"/>
                </a:lnTo>
                <a:lnTo>
                  <a:pt x="1964" y="4080"/>
                </a:lnTo>
                <a:close/>
                <a:moveTo>
                  <a:pt x="1852" y="4080"/>
                </a:moveTo>
                <a:lnTo>
                  <a:pt x="1788" y="4080"/>
                </a:lnTo>
                <a:lnTo>
                  <a:pt x="1788" y="4064"/>
                </a:lnTo>
                <a:lnTo>
                  <a:pt x="1852" y="4064"/>
                </a:lnTo>
                <a:lnTo>
                  <a:pt x="1852" y="4080"/>
                </a:lnTo>
                <a:close/>
                <a:moveTo>
                  <a:pt x="1740" y="4080"/>
                </a:moveTo>
                <a:lnTo>
                  <a:pt x="1675" y="4080"/>
                </a:lnTo>
                <a:lnTo>
                  <a:pt x="1675" y="4064"/>
                </a:lnTo>
                <a:lnTo>
                  <a:pt x="1740" y="4064"/>
                </a:lnTo>
                <a:lnTo>
                  <a:pt x="1740" y="4080"/>
                </a:lnTo>
                <a:close/>
                <a:moveTo>
                  <a:pt x="1627" y="4080"/>
                </a:moveTo>
                <a:lnTo>
                  <a:pt x="1563" y="4080"/>
                </a:lnTo>
                <a:lnTo>
                  <a:pt x="1563" y="4064"/>
                </a:lnTo>
                <a:lnTo>
                  <a:pt x="1627" y="4064"/>
                </a:lnTo>
                <a:lnTo>
                  <a:pt x="1627" y="4080"/>
                </a:lnTo>
                <a:close/>
                <a:moveTo>
                  <a:pt x="1515" y="4080"/>
                </a:moveTo>
                <a:lnTo>
                  <a:pt x="1451" y="4080"/>
                </a:lnTo>
                <a:lnTo>
                  <a:pt x="1451" y="4064"/>
                </a:lnTo>
                <a:lnTo>
                  <a:pt x="1515" y="4064"/>
                </a:lnTo>
                <a:lnTo>
                  <a:pt x="1515" y="4080"/>
                </a:lnTo>
                <a:close/>
                <a:moveTo>
                  <a:pt x="1403" y="4080"/>
                </a:moveTo>
                <a:lnTo>
                  <a:pt x="1339" y="4080"/>
                </a:lnTo>
                <a:lnTo>
                  <a:pt x="1339" y="4064"/>
                </a:lnTo>
                <a:lnTo>
                  <a:pt x="1403" y="4064"/>
                </a:lnTo>
                <a:lnTo>
                  <a:pt x="1403" y="4080"/>
                </a:lnTo>
                <a:close/>
                <a:moveTo>
                  <a:pt x="1291" y="4080"/>
                </a:moveTo>
                <a:lnTo>
                  <a:pt x="1227" y="4080"/>
                </a:lnTo>
                <a:lnTo>
                  <a:pt x="1227" y="4064"/>
                </a:lnTo>
                <a:lnTo>
                  <a:pt x="1291" y="4064"/>
                </a:lnTo>
                <a:lnTo>
                  <a:pt x="1291" y="4080"/>
                </a:lnTo>
                <a:close/>
                <a:moveTo>
                  <a:pt x="1179" y="4080"/>
                </a:moveTo>
                <a:lnTo>
                  <a:pt x="1115" y="4080"/>
                </a:lnTo>
                <a:lnTo>
                  <a:pt x="1115" y="4064"/>
                </a:lnTo>
                <a:lnTo>
                  <a:pt x="1179" y="4064"/>
                </a:lnTo>
                <a:lnTo>
                  <a:pt x="1179" y="4080"/>
                </a:lnTo>
                <a:close/>
                <a:moveTo>
                  <a:pt x="1067" y="4080"/>
                </a:moveTo>
                <a:lnTo>
                  <a:pt x="1003" y="4080"/>
                </a:lnTo>
                <a:lnTo>
                  <a:pt x="1003" y="4064"/>
                </a:lnTo>
                <a:lnTo>
                  <a:pt x="1067" y="4064"/>
                </a:lnTo>
                <a:lnTo>
                  <a:pt x="1067" y="4080"/>
                </a:lnTo>
                <a:close/>
                <a:moveTo>
                  <a:pt x="955" y="4080"/>
                </a:moveTo>
                <a:lnTo>
                  <a:pt x="891" y="4080"/>
                </a:lnTo>
                <a:lnTo>
                  <a:pt x="891" y="4064"/>
                </a:lnTo>
                <a:lnTo>
                  <a:pt x="955" y="4064"/>
                </a:lnTo>
                <a:lnTo>
                  <a:pt x="955" y="4080"/>
                </a:lnTo>
                <a:close/>
                <a:moveTo>
                  <a:pt x="843" y="4080"/>
                </a:moveTo>
                <a:lnTo>
                  <a:pt x="779" y="4080"/>
                </a:lnTo>
                <a:lnTo>
                  <a:pt x="779" y="4064"/>
                </a:lnTo>
                <a:lnTo>
                  <a:pt x="843" y="4064"/>
                </a:lnTo>
                <a:lnTo>
                  <a:pt x="843" y="4080"/>
                </a:lnTo>
                <a:close/>
                <a:moveTo>
                  <a:pt x="731" y="4080"/>
                </a:moveTo>
                <a:lnTo>
                  <a:pt x="666" y="4080"/>
                </a:lnTo>
                <a:lnTo>
                  <a:pt x="666" y="4064"/>
                </a:lnTo>
                <a:lnTo>
                  <a:pt x="731" y="4064"/>
                </a:lnTo>
                <a:lnTo>
                  <a:pt x="731" y="4080"/>
                </a:lnTo>
                <a:close/>
                <a:moveTo>
                  <a:pt x="618" y="4080"/>
                </a:moveTo>
                <a:lnTo>
                  <a:pt x="554" y="4080"/>
                </a:lnTo>
                <a:lnTo>
                  <a:pt x="554" y="4064"/>
                </a:lnTo>
                <a:lnTo>
                  <a:pt x="618" y="4064"/>
                </a:lnTo>
                <a:lnTo>
                  <a:pt x="618" y="4080"/>
                </a:lnTo>
                <a:close/>
                <a:moveTo>
                  <a:pt x="506" y="4080"/>
                </a:moveTo>
                <a:lnTo>
                  <a:pt x="442" y="4080"/>
                </a:lnTo>
                <a:lnTo>
                  <a:pt x="442" y="4064"/>
                </a:lnTo>
                <a:lnTo>
                  <a:pt x="506" y="4064"/>
                </a:lnTo>
                <a:lnTo>
                  <a:pt x="506" y="4080"/>
                </a:lnTo>
                <a:close/>
                <a:moveTo>
                  <a:pt x="394" y="4080"/>
                </a:moveTo>
                <a:lnTo>
                  <a:pt x="330" y="4080"/>
                </a:lnTo>
                <a:lnTo>
                  <a:pt x="330" y="4064"/>
                </a:lnTo>
                <a:lnTo>
                  <a:pt x="394" y="4064"/>
                </a:lnTo>
                <a:lnTo>
                  <a:pt x="394" y="4080"/>
                </a:lnTo>
                <a:close/>
                <a:moveTo>
                  <a:pt x="282" y="4080"/>
                </a:moveTo>
                <a:lnTo>
                  <a:pt x="218" y="4080"/>
                </a:lnTo>
                <a:lnTo>
                  <a:pt x="218" y="4064"/>
                </a:lnTo>
                <a:lnTo>
                  <a:pt x="282" y="4064"/>
                </a:lnTo>
                <a:lnTo>
                  <a:pt x="282" y="4080"/>
                </a:lnTo>
                <a:close/>
                <a:moveTo>
                  <a:pt x="170" y="4080"/>
                </a:moveTo>
                <a:lnTo>
                  <a:pt x="106" y="4080"/>
                </a:lnTo>
                <a:lnTo>
                  <a:pt x="106" y="4064"/>
                </a:lnTo>
                <a:lnTo>
                  <a:pt x="170" y="4064"/>
                </a:lnTo>
                <a:lnTo>
                  <a:pt x="170" y="4080"/>
                </a:lnTo>
                <a:close/>
                <a:moveTo>
                  <a:pt x="58" y="4080"/>
                </a:moveTo>
                <a:lnTo>
                  <a:pt x="8" y="4080"/>
                </a:lnTo>
                <a:lnTo>
                  <a:pt x="8" y="4064"/>
                </a:lnTo>
                <a:lnTo>
                  <a:pt x="58" y="4064"/>
                </a:lnTo>
                <a:lnTo>
                  <a:pt x="58" y="4080"/>
                </a:lnTo>
                <a:close/>
              </a:path>
            </a:pathLst>
          </a:custGeom>
          <a:solidFill>
            <a:srgbClr val="A6A6A6"/>
          </a:solidFill>
          <a:ln w="0" cap="flat">
            <a:solidFill>
              <a:srgbClr val="A6A6A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24" name="Freeform 10">
            <a:extLst>
              <a:ext uri="{FF2B5EF4-FFF2-40B4-BE49-F238E27FC236}">
                <a16:creationId xmlns:a16="http://schemas.microsoft.com/office/drawing/2014/main" id="{5027FE17-CF94-48D6-ABA7-7CF01D511D55}"/>
              </a:ext>
            </a:extLst>
          </p:cNvPr>
          <p:cNvSpPr>
            <a:spLocks noEditPoints="1"/>
          </p:cNvSpPr>
          <p:nvPr/>
        </p:nvSpPr>
        <p:spPr bwMode="auto">
          <a:xfrm>
            <a:off x="8390018" y="2949677"/>
            <a:ext cx="1943100" cy="2509838"/>
          </a:xfrm>
          <a:custGeom>
            <a:avLst/>
            <a:gdLst>
              <a:gd name="T0" fmla="*/ 0 w 3264"/>
              <a:gd name="T1" fmla="*/ 2147483647 h 4080"/>
              <a:gd name="T2" fmla="*/ 0 w 3264"/>
              <a:gd name="T3" fmla="*/ 2147483647 h 4080"/>
              <a:gd name="T4" fmla="*/ 2147483647 w 3264"/>
              <a:gd name="T5" fmla="*/ 2147483647 h 4080"/>
              <a:gd name="T6" fmla="*/ 2147483647 w 3264"/>
              <a:gd name="T7" fmla="*/ 2147483647 h 4080"/>
              <a:gd name="T8" fmla="*/ 0 w 3264"/>
              <a:gd name="T9" fmla="*/ 2147483647 h 4080"/>
              <a:gd name="T10" fmla="*/ 0 w 3264"/>
              <a:gd name="T11" fmla="*/ 2147483647 h 4080"/>
              <a:gd name="T12" fmla="*/ 0 w 3264"/>
              <a:gd name="T13" fmla="*/ 2147483647 h 4080"/>
              <a:gd name="T14" fmla="*/ 2147483647 w 3264"/>
              <a:gd name="T15" fmla="*/ 2147483647 h 4080"/>
              <a:gd name="T16" fmla="*/ 2147483647 w 3264"/>
              <a:gd name="T17" fmla="*/ 2147483647 h 4080"/>
              <a:gd name="T18" fmla="*/ 0 w 3264"/>
              <a:gd name="T19" fmla="*/ 2147483647 h 4080"/>
              <a:gd name="T20" fmla="*/ 0 w 3264"/>
              <a:gd name="T21" fmla="*/ 2147483647 h 4080"/>
              <a:gd name="T22" fmla="*/ 0 w 3264"/>
              <a:gd name="T23" fmla="*/ 2147483647 h 4080"/>
              <a:gd name="T24" fmla="*/ 2147483647 w 3264"/>
              <a:gd name="T25" fmla="*/ 2147483647 h 4080"/>
              <a:gd name="T26" fmla="*/ 2147483647 w 3264"/>
              <a:gd name="T27" fmla="*/ 2147483647 h 4080"/>
              <a:gd name="T28" fmla="*/ 0 w 3264"/>
              <a:gd name="T29" fmla="*/ 2147483647 h 4080"/>
              <a:gd name="T30" fmla="*/ 0 w 3264"/>
              <a:gd name="T31" fmla="*/ 2147483647 h 4080"/>
              <a:gd name="T32" fmla="*/ 2147483647 w 3264"/>
              <a:gd name="T33" fmla="*/ 2147483647 h 4080"/>
              <a:gd name="T34" fmla="*/ 2147483647 w 3264"/>
              <a:gd name="T35" fmla="*/ 2147483647 h 4080"/>
              <a:gd name="T36" fmla="*/ 2147483647 w 3264"/>
              <a:gd name="T37" fmla="*/ 0 h 4080"/>
              <a:gd name="T38" fmla="*/ 2147483647 w 3264"/>
              <a:gd name="T39" fmla="*/ 0 h 4080"/>
              <a:gd name="T40" fmla="*/ 2147483647 w 3264"/>
              <a:gd name="T41" fmla="*/ 0 h 4080"/>
              <a:gd name="T42" fmla="*/ 2147483647 w 3264"/>
              <a:gd name="T43" fmla="*/ 2147483647 h 4080"/>
              <a:gd name="T44" fmla="*/ 2147483647 w 3264"/>
              <a:gd name="T45" fmla="*/ 2147483647 h 4080"/>
              <a:gd name="T46" fmla="*/ 2147483647 w 3264"/>
              <a:gd name="T47" fmla="*/ 0 h 4080"/>
              <a:gd name="T48" fmla="*/ 2147483647 w 3264"/>
              <a:gd name="T49" fmla="*/ 0 h 4080"/>
              <a:gd name="T50" fmla="*/ 2147483647 w 3264"/>
              <a:gd name="T51" fmla="*/ 0 h 4080"/>
              <a:gd name="T52" fmla="*/ 2147483647 w 3264"/>
              <a:gd name="T53" fmla="*/ 2147483647 h 4080"/>
              <a:gd name="T54" fmla="*/ 2147483647 w 3264"/>
              <a:gd name="T55" fmla="*/ 2147483647 h 4080"/>
              <a:gd name="T56" fmla="*/ 2147483647 w 3264"/>
              <a:gd name="T57" fmla="*/ 0 h 4080"/>
              <a:gd name="T58" fmla="*/ 2147483647 w 3264"/>
              <a:gd name="T59" fmla="*/ 0 h 4080"/>
              <a:gd name="T60" fmla="*/ 2147483647 w 3264"/>
              <a:gd name="T61" fmla="*/ 2147483647 h 4080"/>
              <a:gd name="T62" fmla="*/ 2147483647 w 3264"/>
              <a:gd name="T63" fmla="*/ 2147483647 h 4080"/>
              <a:gd name="T64" fmla="*/ 2147483647 w 3264"/>
              <a:gd name="T65" fmla="*/ 2147483647 h 4080"/>
              <a:gd name="T66" fmla="*/ 2147483647 w 3264"/>
              <a:gd name="T67" fmla="*/ 2147483647 h 4080"/>
              <a:gd name="T68" fmla="*/ 2147483647 w 3264"/>
              <a:gd name="T69" fmla="*/ 2147483647 h 4080"/>
              <a:gd name="T70" fmla="*/ 2147483647 w 3264"/>
              <a:gd name="T71" fmla="*/ 2147483647 h 4080"/>
              <a:gd name="T72" fmla="*/ 2147483647 w 3264"/>
              <a:gd name="T73" fmla="*/ 2147483647 h 4080"/>
              <a:gd name="T74" fmla="*/ 2147483647 w 3264"/>
              <a:gd name="T75" fmla="*/ 2147483647 h 4080"/>
              <a:gd name="T76" fmla="*/ 2147483647 w 3264"/>
              <a:gd name="T77" fmla="*/ 2147483647 h 4080"/>
              <a:gd name="T78" fmla="*/ 2147483647 w 3264"/>
              <a:gd name="T79" fmla="*/ 2147483647 h 4080"/>
              <a:gd name="T80" fmla="*/ 2147483647 w 3264"/>
              <a:gd name="T81" fmla="*/ 2147483647 h 4080"/>
              <a:gd name="T82" fmla="*/ 2147483647 w 3264"/>
              <a:gd name="T83" fmla="*/ 2147483647 h 4080"/>
              <a:gd name="T84" fmla="*/ 2147483647 w 3264"/>
              <a:gd name="T85" fmla="*/ 2147483647 h 4080"/>
              <a:gd name="T86" fmla="*/ 2147483647 w 3264"/>
              <a:gd name="T87" fmla="*/ 2147483647 h 4080"/>
              <a:gd name="T88" fmla="*/ 2147483647 w 3264"/>
              <a:gd name="T89" fmla="*/ 2147483647 h 4080"/>
              <a:gd name="T90" fmla="*/ 2147483647 w 3264"/>
              <a:gd name="T91" fmla="*/ 2147483647 h 4080"/>
              <a:gd name="T92" fmla="*/ 2147483647 w 3264"/>
              <a:gd name="T93" fmla="*/ 2147483647 h 4080"/>
              <a:gd name="T94" fmla="*/ 2147483647 w 3264"/>
              <a:gd name="T95" fmla="*/ 2147483647 h 4080"/>
              <a:gd name="T96" fmla="*/ 2147483647 w 3264"/>
              <a:gd name="T97" fmla="*/ 2147483647 h 4080"/>
              <a:gd name="T98" fmla="*/ 2147483647 w 3264"/>
              <a:gd name="T99" fmla="*/ 2147483647 h 4080"/>
              <a:gd name="T100" fmla="*/ 2147483647 w 3264"/>
              <a:gd name="T101" fmla="*/ 2147483647 h 4080"/>
              <a:gd name="T102" fmla="*/ 2147483647 w 3264"/>
              <a:gd name="T103" fmla="*/ 2147483647 h 4080"/>
              <a:gd name="T104" fmla="*/ 2147483647 w 3264"/>
              <a:gd name="T105" fmla="*/ 2147483647 h 4080"/>
              <a:gd name="T106" fmla="*/ 2147483647 w 3264"/>
              <a:gd name="T107" fmla="*/ 2147483647 h 4080"/>
              <a:gd name="T108" fmla="*/ 2147483647 w 3264"/>
              <a:gd name="T109" fmla="*/ 2147483647 h 4080"/>
              <a:gd name="T110" fmla="*/ 2147483647 w 3264"/>
              <a:gd name="T111" fmla="*/ 2147483647 h 4080"/>
              <a:gd name="T112" fmla="*/ 2147483647 w 3264"/>
              <a:gd name="T113" fmla="*/ 2147483647 h 4080"/>
              <a:gd name="T114" fmla="*/ 2147483647 w 3264"/>
              <a:gd name="T115" fmla="*/ 2147483647 h 4080"/>
              <a:gd name="T116" fmla="*/ 2147483647 w 3264"/>
              <a:gd name="T117" fmla="*/ 2147483647 h 4080"/>
              <a:gd name="T118" fmla="*/ 2147483647 w 3264"/>
              <a:gd name="T119" fmla="*/ 2147483647 h 408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264"/>
              <a:gd name="T181" fmla="*/ 0 h 4080"/>
              <a:gd name="T182" fmla="*/ 3264 w 3264"/>
              <a:gd name="T183" fmla="*/ 4080 h 408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264" h="4080">
                <a:moveTo>
                  <a:pt x="0" y="4072"/>
                </a:moveTo>
                <a:lnTo>
                  <a:pt x="0" y="4008"/>
                </a:lnTo>
                <a:lnTo>
                  <a:pt x="16" y="4008"/>
                </a:lnTo>
                <a:lnTo>
                  <a:pt x="16" y="4072"/>
                </a:lnTo>
                <a:lnTo>
                  <a:pt x="0" y="4072"/>
                </a:lnTo>
                <a:close/>
                <a:moveTo>
                  <a:pt x="0" y="3960"/>
                </a:moveTo>
                <a:lnTo>
                  <a:pt x="0" y="3896"/>
                </a:lnTo>
                <a:lnTo>
                  <a:pt x="16" y="3896"/>
                </a:lnTo>
                <a:lnTo>
                  <a:pt x="16" y="3960"/>
                </a:lnTo>
                <a:lnTo>
                  <a:pt x="0" y="3960"/>
                </a:lnTo>
                <a:close/>
                <a:moveTo>
                  <a:pt x="0" y="3848"/>
                </a:moveTo>
                <a:lnTo>
                  <a:pt x="0" y="3784"/>
                </a:lnTo>
                <a:lnTo>
                  <a:pt x="16" y="3784"/>
                </a:lnTo>
                <a:lnTo>
                  <a:pt x="16" y="3848"/>
                </a:lnTo>
                <a:lnTo>
                  <a:pt x="0" y="3848"/>
                </a:lnTo>
                <a:close/>
                <a:moveTo>
                  <a:pt x="0" y="3736"/>
                </a:moveTo>
                <a:lnTo>
                  <a:pt x="0" y="3672"/>
                </a:lnTo>
                <a:lnTo>
                  <a:pt x="16" y="3672"/>
                </a:lnTo>
                <a:lnTo>
                  <a:pt x="16" y="3736"/>
                </a:lnTo>
                <a:lnTo>
                  <a:pt x="0" y="3736"/>
                </a:lnTo>
                <a:close/>
                <a:moveTo>
                  <a:pt x="0" y="3624"/>
                </a:moveTo>
                <a:lnTo>
                  <a:pt x="0" y="3560"/>
                </a:lnTo>
                <a:lnTo>
                  <a:pt x="16" y="3560"/>
                </a:lnTo>
                <a:lnTo>
                  <a:pt x="16" y="3624"/>
                </a:lnTo>
                <a:lnTo>
                  <a:pt x="0" y="3624"/>
                </a:lnTo>
                <a:close/>
                <a:moveTo>
                  <a:pt x="0" y="3512"/>
                </a:moveTo>
                <a:lnTo>
                  <a:pt x="0" y="3448"/>
                </a:lnTo>
                <a:lnTo>
                  <a:pt x="16" y="3448"/>
                </a:lnTo>
                <a:lnTo>
                  <a:pt x="16" y="3512"/>
                </a:lnTo>
                <a:lnTo>
                  <a:pt x="0" y="3512"/>
                </a:lnTo>
                <a:close/>
                <a:moveTo>
                  <a:pt x="0" y="3400"/>
                </a:moveTo>
                <a:lnTo>
                  <a:pt x="0" y="3336"/>
                </a:lnTo>
                <a:lnTo>
                  <a:pt x="16" y="3336"/>
                </a:lnTo>
                <a:lnTo>
                  <a:pt x="16" y="3400"/>
                </a:lnTo>
                <a:lnTo>
                  <a:pt x="0" y="3400"/>
                </a:lnTo>
                <a:close/>
                <a:moveTo>
                  <a:pt x="0" y="3288"/>
                </a:moveTo>
                <a:lnTo>
                  <a:pt x="0" y="3224"/>
                </a:lnTo>
                <a:lnTo>
                  <a:pt x="16" y="3224"/>
                </a:lnTo>
                <a:lnTo>
                  <a:pt x="16" y="3288"/>
                </a:lnTo>
                <a:lnTo>
                  <a:pt x="0" y="3288"/>
                </a:lnTo>
                <a:close/>
                <a:moveTo>
                  <a:pt x="0" y="3176"/>
                </a:moveTo>
                <a:lnTo>
                  <a:pt x="0" y="3111"/>
                </a:lnTo>
                <a:lnTo>
                  <a:pt x="16" y="3111"/>
                </a:lnTo>
                <a:lnTo>
                  <a:pt x="16" y="3176"/>
                </a:lnTo>
                <a:lnTo>
                  <a:pt x="0" y="3176"/>
                </a:lnTo>
                <a:close/>
                <a:moveTo>
                  <a:pt x="0" y="3063"/>
                </a:moveTo>
                <a:lnTo>
                  <a:pt x="0" y="2999"/>
                </a:lnTo>
                <a:lnTo>
                  <a:pt x="16" y="2999"/>
                </a:lnTo>
                <a:lnTo>
                  <a:pt x="16" y="3063"/>
                </a:lnTo>
                <a:lnTo>
                  <a:pt x="0" y="3063"/>
                </a:lnTo>
                <a:close/>
                <a:moveTo>
                  <a:pt x="0" y="2951"/>
                </a:moveTo>
                <a:lnTo>
                  <a:pt x="0" y="2887"/>
                </a:lnTo>
                <a:lnTo>
                  <a:pt x="16" y="2887"/>
                </a:lnTo>
                <a:lnTo>
                  <a:pt x="16" y="2951"/>
                </a:lnTo>
                <a:lnTo>
                  <a:pt x="0" y="2951"/>
                </a:lnTo>
                <a:close/>
                <a:moveTo>
                  <a:pt x="0" y="2839"/>
                </a:moveTo>
                <a:lnTo>
                  <a:pt x="0" y="2775"/>
                </a:lnTo>
                <a:lnTo>
                  <a:pt x="16" y="2775"/>
                </a:lnTo>
                <a:lnTo>
                  <a:pt x="16" y="2839"/>
                </a:lnTo>
                <a:lnTo>
                  <a:pt x="0" y="2839"/>
                </a:lnTo>
                <a:close/>
                <a:moveTo>
                  <a:pt x="0" y="2727"/>
                </a:moveTo>
                <a:lnTo>
                  <a:pt x="0" y="2663"/>
                </a:lnTo>
                <a:lnTo>
                  <a:pt x="16" y="2663"/>
                </a:lnTo>
                <a:lnTo>
                  <a:pt x="16" y="2727"/>
                </a:lnTo>
                <a:lnTo>
                  <a:pt x="0" y="2727"/>
                </a:lnTo>
                <a:close/>
                <a:moveTo>
                  <a:pt x="0" y="2615"/>
                </a:moveTo>
                <a:lnTo>
                  <a:pt x="0" y="2551"/>
                </a:lnTo>
                <a:lnTo>
                  <a:pt x="16" y="2551"/>
                </a:lnTo>
                <a:lnTo>
                  <a:pt x="16" y="2615"/>
                </a:lnTo>
                <a:lnTo>
                  <a:pt x="0" y="2615"/>
                </a:lnTo>
                <a:close/>
                <a:moveTo>
                  <a:pt x="0" y="2503"/>
                </a:moveTo>
                <a:lnTo>
                  <a:pt x="0" y="2439"/>
                </a:lnTo>
                <a:lnTo>
                  <a:pt x="16" y="2439"/>
                </a:lnTo>
                <a:lnTo>
                  <a:pt x="16" y="2503"/>
                </a:lnTo>
                <a:lnTo>
                  <a:pt x="0" y="2503"/>
                </a:lnTo>
                <a:close/>
                <a:moveTo>
                  <a:pt x="0" y="2391"/>
                </a:moveTo>
                <a:lnTo>
                  <a:pt x="0" y="2327"/>
                </a:lnTo>
                <a:lnTo>
                  <a:pt x="16" y="2327"/>
                </a:lnTo>
                <a:lnTo>
                  <a:pt x="16" y="2391"/>
                </a:lnTo>
                <a:lnTo>
                  <a:pt x="0" y="2391"/>
                </a:lnTo>
                <a:close/>
                <a:moveTo>
                  <a:pt x="0" y="2279"/>
                </a:moveTo>
                <a:lnTo>
                  <a:pt x="0" y="2215"/>
                </a:lnTo>
                <a:lnTo>
                  <a:pt x="16" y="2215"/>
                </a:lnTo>
                <a:lnTo>
                  <a:pt x="16" y="2279"/>
                </a:lnTo>
                <a:lnTo>
                  <a:pt x="0" y="2279"/>
                </a:lnTo>
                <a:close/>
                <a:moveTo>
                  <a:pt x="0" y="2167"/>
                </a:moveTo>
                <a:lnTo>
                  <a:pt x="0" y="2102"/>
                </a:lnTo>
                <a:lnTo>
                  <a:pt x="16" y="2102"/>
                </a:lnTo>
                <a:lnTo>
                  <a:pt x="16" y="2167"/>
                </a:lnTo>
                <a:lnTo>
                  <a:pt x="0" y="2167"/>
                </a:lnTo>
                <a:close/>
                <a:moveTo>
                  <a:pt x="0" y="2054"/>
                </a:moveTo>
                <a:lnTo>
                  <a:pt x="0" y="1990"/>
                </a:lnTo>
                <a:lnTo>
                  <a:pt x="16" y="1990"/>
                </a:lnTo>
                <a:lnTo>
                  <a:pt x="16" y="2054"/>
                </a:lnTo>
                <a:lnTo>
                  <a:pt x="0" y="2054"/>
                </a:lnTo>
                <a:close/>
                <a:moveTo>
                  <a:pt x="0" y="1942"/>
                </a:moveTo>
                <a:lnTo>
                  <a:pt x="0" y="1878"/>
                </a:lnTo>
                <a:lnTo>
                  <a:pt x="16" y="1878"/>
                </a:lnTo>
                <a:lnTo>
                  <a:pt x="16" y="1942"/>
                </a:lnTo>
                <a:lnTo>
                  <a:pt x="0" y="1942"/>
                </a:lnTo>
                <a:close/>
                <a:moveTo>
                  <a:pt x="0" y="1830"/>
                </a:moveTo>
                <a:lnTo>
                  <a:pt x="0" y="1766"/>
                </a:lnTo>
                <a:lnTo>
                  <a:pt x="16" y="1766"/>
                </a:lnTo>
                <a:lnTo>
                  <a:pt x="16" y="1830"/>
                </a:lnTo>
                <a:lnTo>
                  <a:pt x="0" y="1830"/>
                </a:lnTo>
                <a:close/>
                <a:moveTo>
                  <a:pt x="0" y="1718"/>
                </a:moveTo>
                <a:lnTo>
                  <a:pt x="0" y="1654"/>
                </a:lnTo>
                <a:lnTo>
                  <a:pt x="16" y="1654"/>
                </a:lnTo>
                <a:lnTo>
                  <a:pt x="16" y="1718"/>
                </a:lnTo>
                <a:lnTo>
                  <a:pt x="0" y="1718"/>
                </a:lnTo>
                <a:close/>
                <a:moveTo>
                  <a:pt x="0" y="1606"/>
                </a:moveTo>
                <a:lnTo>
                  <a:pt x="0" y="1542"/>
                </a:lnTo>
                <a:lnTo>
                  <a:pt x="16" y="1542"/>
                </a:lnTo>
                <a:lnTo>
                  <a:pt x="16" y="1606"/>
                </a:lnTo>
                <a:lnTo>
                  <a:pt x="0" y="1606"/>
                </a:lnTo>
                <a:close/>
                <a:moveTo>
                  <a:pt x="0" y="1494"/>
                </a:moveTo>
                <a:lnTo>
                  <a:pt x="0" y="1430"/>
                </a:lnTo>
                <a:lnTo>
                  <a:pt x="16" y="1430"/>
                </a:lnTo>
                <a:lnTo>
                  <a:pt x="16" y="1494"/>
                </a:lnTo>
                <a:lnTo>
                  <a:pt x="0" y="1494"/>
                </a:lnTo>
                <a:close/>
                <a:moveTo>
                  <a:pt x="0" y="1382"/>
                </a:moveTo>
                <a:lnTo>
                  <a:pt x="0" y="1318"/>
                </a:lnTo>
                <a:lnTo>
                  <a:pt x="16" y="1318"/>
                </a:lnTo>
                <a:lnTo>
                  <a:pt x="16" y="1382"/>
                </a:lnTo>
                <a:lnTo>
                  <a:pt x="0" y="1382"/>
                </a:lnTo>
                <a:close/>
                <a:moveTo>
                  <a:pt x="0" y="1270"/>
                </a:moveTo>
                <a:lnTo>
                  <a:pt x="0" y="1206"/>
                </a:lnTo>
                <a:lnTo>
                  <a:pt x="16" y="1206"/>
                </a:lnTo>
                <a:lnTo>
                  <a:pt x="16" y="1270"/>
                </a:lnTo>
                <a:lnTo>
                  <a:pt x="0" y="1270"/>
                </a:lnTo>
                <a:close/>
                <a:moveTo>
                  <a:pt x="0" y="1158"/>
                </a:moveTo>
                <a:lnTo>
                  <a:pt x="0" y="1093"/>
                </a:lnTo>
                <a:lnTo>
                  <a:pt x="16" y="1093"/>
                </a:lnTo>
                <a:lnTo>
                  <a:pt x="16" y="1158"/>
                </a:lnTo>
                <a:lnTo>
                  <a:pt x="0" y="1158"/>
                </a:lnTo>
                <a:close/>
                <a:moveTo>
                  <a:pt x="0" y="1045"/>
                </a:moveTo>
                <a:lnTo>
                  <a:pt x="0" y="981"/>
                </a:lnTo>
                <a:lnTo>
                  <a:pt x="16" y="981"/>
                </a:lnTo>
                <a:lnTo>
                  <a:pt x="16" y="1045"/>
                </a:lnTo>
                <a:lnTo>
                  <a:pt x="0" y="1045"/>
                </a:lnTo>
                <a:close/>
                <a:moveTo>
                  <a:pt x="0" y="933"/>
                </a:moveTo>
                <a:lnTo>
                  <a:pt x="0" y="869"/>
                </a:lnTo>
                <a:lnTo>
                  <a:pt x="16" y="869"/>
                </a:lnTo>
                <a:lnTo>
                  <a:pt x="16" y="933"/>
                </a:lnTo>
                <a:lnTo>
                  <a:pt x="0" y="933"/>
                </a:lnTo>
                <a:close/>
                <a:moveTo>
                  <a:pt x="0" y="821"/>
                </a:moveTo>
                <a:lnTo>
                  <a:pt x="0" y="757"/>
                </a:lnTo>
                <a:lnTo>
                  <a:pt x="16" y="757"/>
                </a:lnTo>
                <a:lnTo>
                  <a:pt x="16" y="821"/>
                </a:lnTo>
                <a:lnTo>
                  <a:pt x="0" y="821"/>
                </a:lnTo>
                <a:close/>
                <a:moveTo>
                  <a:pt x="0" y="709"/>
                </a:moveTo>
                <a:lnTo>
                  <a:pt x="0" y="645"/>
                </a:lnTo>
                <a:lnTo>
                  <a:pt x="16" y="645"/>
                </a:lnTo>
                <a:lnTo>
                  <a:pt x="16" y="709"/>
                </a:lnTo>
                <a:lnTo>
                  <a:pt x="0" y="709"/>
                </a:lnTo>
                <a:close/>
                <a:moveTo>
                  <a:pt x="0" y="597"/>
                </a:moveTo>
                <a:lnTo>
                  <a:pt x="0" y="533"/>
                </a:lnTo>
                <a:lnTo>
                  <a:pt x="16" y="533"/>
                </a:lnTo>
                <a:lnTo>
                  <a:pt x="16" y="597"/>
                </a:lnTo>
                <a:lnTo>
                  <a:pt x="0" y="597"/>
                </a:lnTo>
                <a:close/>
                <a:moveTo>
                  <a:pt x="0" y="485"/>
                </a:moveTo>
                <a:lnTo>
                  <a:pt x="0" y="421"/>
                </a:lnTo>
                <a:lnTo>
                  <a:pt x="16" y="421"/>
                </a:lnTo>
                <a:lnTo>
                  <a:pt x="16" y="485"/>
                </a:lnTo>
                <a:lnTo>
                  <a:pt x="0" y="485"/>
                </a:lnTo>
                <a:close/>
                <a:moveTo>
                  <a:pt x="0" y="373"/>
                </a:moveTo>
                <a:lnTo>
                  <a:pt x="0" y="309"/>
                </a:lnTo>
                <a:lnTo>
                  <a:pt x="16" y="309"/>
                </a:lnTo>
                <a:lnTo>
                  <a:pt x="16" y="373"/>
                </a:lnTo>
                <a:lnTo>
                  <a:pt x="0" y="373"/>
                </a:lnTo>
                <a:close/>
                <a:moveTo>
                  <a:pt x="0" y="261"/>
                </a:moveTo>
                <a:lnTo>
                  <a:pt x="0" y="197"/>
                </a:lnTo>
                <a:lnTo>
                  <a:pt x="16" y="197"/>
                </a:lnTo>
                <a:lnTo>
                  <a:pt x="16" y="261"/>
                </a:lnTo>
                <a:lnTo>
                  <a:pt x="0" y="261"/>
                </a:lnTo>
                <a:close/>
                <a:moveTo>
                  <a:pt x="0" y="149"/>
                </a:moveTo>
                <a:lnTo>
                  <a:pt x="0" y="84"/>
                </a:lnTo>
                <a:lnTo>
                  <a:pt x="16" y="84"/>
                </a:lnTo>
                <a:lnTo>
                  <a:pt x="16" y="149"/>
                </a:lnTo>
                <a:lnTo>
                  <a:pt x="0" y="149"/>
                </a:lnTo>
                <a:close/>
                <a:moveTo>
                  <a:pt x="0" y="36"/>
                </a:moveTo>
                <a:lnTo>
                  <a:pt x="0" y="8"/>
                </a:lnTo>
                <a:cubicBezTo>
                  <a:pt x="0" y="4"/>
                  <a:pt x="4" y="0"/>
                  <a:pt x="8" y="0"/>
                </a:cubicBezTo>
                <a:lnTo>
                  <a:pt x="45" y="0"/>
                </a:lnTo>
                <a:lnTo>
                  <a:pt x="45" y="16"/>
                </a:lnTo>
                <a:lnTo>
                  <a:pt x="8" y="16"/>
                </a:lnTo>
                <a:lnTo>
                  <a:pt x="16" y="8"/>
                </a:lnTo>
                <a:lnTo>
                  <a:pt x="16" y="36"/>
                </a:lnTo>
                <a:lnTo>
                  <a:pt x="0" y="36"/>
                </a:lnTo>
                <a:close/>
                <a:moveTo>
                  <a:pt x="93" y="0"/>
                </a:moveTo>
                <a:lnTo>
                  <a:pt x="157" y="0"/>
                </a:lnTo>
                <a:lnTo>
                  <a:pt x="157" y="16"/>
                </a:lnTo>
                <a:lnTo>
                  <a:pt x="93" y="16"/>
                </a:lnTo>
                <a:lnTo>
                  <a:pt x="93" y="0"/>
                </a:lnTo>
                <a:close/>
                <a:moveTo>
                  <a:pt x="205" y="0"/>
                </a:moveTo>
                <a:lnTo>
                  <a:pt x="269" y="0"/>
                </a:lnTo>
                <a:lnTo>
                  <a:pt x="269" y="16"/>
                </a:lnTo>
                <a:lnTo>
                  <a:pt x="205" y="16"/>
                </a:lnTo>
                <a:lnTo>
                  <a:pt x="205" y="0"/>
                </a:lnTo>
                <a:close/>
                <a:moveTo>
                  <a:pt x="317" y="0"/>
                </a:moveTo>
                <a:lnTo>
                  <a:pt x="381" y="0"/>
                </a:lnTo>
                <a:lnTo>
                  <a:pt x="381" y="16"/>
                </a:lnTo>
                <a:lnTo>
                  <a:pt x="317" y="16"/>
                </a:lnTo>
                <a:lnTo>
                  <a:pt x="317" y="0"/>
                </a:lnTo>
                <a:close/>
                <a:moveTo>
                  <a:pt x="429" y="0"/>
                </a:moveTo>
                <a:lnTo>
                  <a:pt x="493" y="0"/>
                </a:lnTo>
                <a:lnTo>
                  <a:pt x="493" y="16"/>
                </a:lnTo>
                <a:lnTo>
                  <a:pt x="429" y="16"/>
                </a:lnTo>
                <a:lnTo>
                  <a:pt x="429" y="0"/>
                </a:lnTo>
                <a:close/>
                <a:moveTo>
                  <a:pt x="541" y="0"/>
                </a:moveTo>
                <a:lnTo>
                  <a:pt x="605" y="0"/>
                </a:lnTo>
                <a:lnTo>
                  <a:pt x="605" y="16"/>
                </a:lnTo>
                <a:lnTo>
                  <a:pt x="541" y="16"/>
                </a:lnTo>
                <a:lnTo>
                  <a:pt x="541" y="0"/>
                </a:lnTo>
                <a:close/>
                <a:moveTo>
                  <a:pt x="653" y="0"/>
                </a:moveTo>
                <a:lnTo>
                  <a:pt x="717" y="0"/>
                </a:lnTo>
                <a:lnTo>
                  <a:pt x="717" y="16"/>
                </a:lnTo>
                <a:lnTo>
                  <a:pt x="653" y="16"/>
                </a:lnTo>
                <a:lnTo>
                  <a:pt x="653" y="0"/>
                </a:lnTo>
                <a:close/>
                <a:moveTo>
                  <a:pt x="765" y="0"/>
                </a:moveTo>
                <a:lnTo>
                  <a:pt x="829" y="0"/>
                </a:lnTo>
                <a:lnTo>
                  <a:pt x="829" y="16"/>
                </a:lnTo>
                <a:lnTo>
                  <a:pt x="765" y="16"/>
                </a:lnTo>
                <a:lnTo>
                  <a:pt x="765" y="0"/>
                </a:lnTo>
                <a:close/>
                <a:moveTo>
                  <a:pt x="877" y="0"/>
                </a:moveTo>
                <a:lnTo>
                  <a:pt x="941" y="0"/>
                </a:lnTo>
                <a:lnTo>
                  <a:pt x="941" y="16"/>
                </a:lnTo>
                <a:lnTo>
                  <a:pt x="877" y="16"/>
                </a:lnTo>
                <a:lnTo>
                  <a:pt x="877" y="0"/>
                </a:lnTo>
                <a:close/>
                <a:moveTo>
                  <a:pt x="990" y="0"/>
                </a:moveTo>
                <a:lnTo>
                  <a:pt x="1054" y="0"/>
                </a:lnTo>
                <a:lnTo>
                  <a:pt x="1054" y="16"/>
                </a:lnTo>
                <a:lnTo>
                  <a:pt x="990" y="16"/>
                </a:lnTo>
                <a:lnTo>
                  <a:pt x="990" y="0"/>
                </a:lnTo>
                <a:close/>
                <a:moveTo>
                  <a:pt x="1102" y="0"/>
                </a:moveTo>
                <a:lnTo>
                  <a:pt x="1166" y="0"/>
                </a:lnTo>
                <a:lnTo>
                  <a:pt x="1166" y="16"/>
                </a:lnTo>
                <a:lnTo>
                  <a:pt x="1102" y="16"/>
                </a:lnTo>
                <a:lnTo>
                  <a:pt x="1102" y="0"/>
                </a:lnTo>
                <a:close/>
                <a:moveTo>
                  <a:pt x="1214" y="0"/>
                </a:moveTo>
                <a:lnTo>
                  <a:pt x="1278" y="0"/>
                </a:lnTo>
                <a:lnTo>
                  <a:pt x="1278" y="16"/>
                </a:lnTo>
                <a:lnTo>
                  <a:pt x="1214" y="16"/>
                </a:lnTo>
                <a:lnTo>
                  <a:pt x="1214" y="0"/>
                </a:lnTo>
                <a:close/>
                <a:moveTo>
                  <a:pt x="1326" y="0"/>
                </a:moveTo>
                <a:lnTo>
                  <a:pt x="1390" y="0"/>
                </a:lnTo>
                <a:lnTo>
                  <a:pt x="1390" y="16"/>
                </a:lnTo>
                <a:lnTo>
                  <a:pt x="1326" y="16"/>
                </a:lnTo>
                <a:lnTo>
                  <a:pt x="1326" y="0"/>
                </a:lnTo>
                <a:close/>
                <a:moveTo>
                  <a:pt x="1438" y="0"/>
                </a:moveTo>
                <a:lnTo>
                  <a:pt x="1502" y="0"/>
                </a:lnTo>
                <a:lnTo>
                  <a:pt x="1502" y="16"/>
                </a:lnTo>
                <a:lnTo>
                  <a:pt x="1438" y="16"/>
                </a:lnTo>
                <a:lnTo>
                  <a:pt x="1438" y="0"/>
                </a:lnTo>
                <a:close/>
                <a:moveTo>
                  <a:pt x="1550" y="0"/>
                </a:moveTo>
                <a:lnTo>
                  <a:pt x="1614" y="0"/>
                </a:lnTo>
                <a:lnTo>
                  <a:pt x="1614" y="16"/>
                </a:lnTo>
                <a:lnTo>
                  <a:pt x="1550" y="16"/>
                </a:lnTo>
                <a:lnTo>
                  <a:pt x="1550" y="0"/>
                </a:lnTo>
                <a:close/>
                <a:moveTo>
                  <a:pt x="1662" y="0"/>
                </a:moveTo>
                <a:lnTo>
                  <a:pt x="1726" y="0"/>
                </a:lnTo>
                <a:lnTo>
                  <a:pt x="1726" y="16"/>
                </a:lnTo>
                <a:lnTo>
                  <a:pt x="1662" y="16"/>
                </a:lnTo>
                <a:lnTo>
                  <a:pt x="1662" y="0"/>
                </a:lnTo>
                <a:close/>
                <a:moveTo>
                  <a:pt x="1774" y="0"/>
                </a:moveTo>
                <a:lnTo>
                  <a:pt x="1838" y="0"/>
                </a:lnTo>
                <a:lnTo>
                  <a:pt x="1838" y="16"/>
                </a:lnTo>
                <a:lnTo>
                  <a:pt x="1774" y="16"/>
                </a:lnTo>
                <a:lnTo>
                  <a:pt x="1774" y="0"/>
                </a:lnTo>
                <a:close/>
                <a:moveTo>
                  <a:pt x="1886" y="0"/>
                </a:moveTo>
                <a:lnTo>
                  <a:pt x="1950" y="0"/>
                </a:lnTo>
                <a:lnTo>
                  <a:pt x="1950" y="16"/>
                </a:lnTo>
                <a:lnTo>
                  <a:pt x="1886" y="16"/>
                </a:lnTo>
                <a:lnTo>
                  <a:pt x="1886" y="0"/>
                </a:lnTo>
                <a:close/>
                <a:moveTo>
                  <a:pt x="1999" y="0"/>
                </a:moveTo>
                <a:lnTo>
                  <a:pt x="2063" y="0"/>
                </a:lnTo>
                <a:lnTo>
                  <a:pt x="2063" y="16"/>
                </a:lnTo>
                <a:lnTo>
                  <a:pt x="1999" y="16"/>
                </a:lnTo>
                <a:lnTo>
                  <a:pt x="1999" y="0"/>
                </a:lnTo>
                <a:close/>
                <a:moveTo>
                  <a:pt x="2111" y="0"/>
                </a:moveTo>
                <a:lnTo>
                  <a:pt x="2175" y="0"/>
                </a:lnTo>
                <a:lnTo>
                  <a:pt x="2175" y="16"/>
                </a:lnTo>
                <a:lnTo>
                  <a:pt x="2111" y="16"/>
                </a:lnTo>
                <a:lnTo>
                  <a:pt x="2111" y="0"/>
                </a:lnTo>
                <a:close/>
                <a:moveTo>
                  <a:pt x="2223" y="0"/>
                </a:moveTo>
                <a:lnTo>
                  <a:pt x="2287" y="0"/>
                </a:lnTo>
                <a:lnTo>
                  <a:pt x="2287" y="16"/>
                </a:lnTo>
                <a:lnTo>
                  <a:pt x="2223" y="16"/>
                </a:lnTo>
                <a:lnTo>
                  <a:pt x="2223" y="0"/>
                </a:lnTo>
                <a:close/>
                <a:moveTo>
                  <a:pt x="2335" y="0"/>
                </a:moveTo>
                <a:lnTo>
                  <a:pt x="2399" y="0"/>
                </a:lnTo>
                <a:lnTo>
                  <a:pt x="2399" y="16"/>
                </a:lnTo>
                <a:lnTo>
                  <a:pt x="2335" y="16"/>
                </a:lnTo>
                <a:lnTo>
                  <a:pt x="2335" y="0"/>
                </a:lnTo>
                <a:close/>
                <a:moveTo>
                  <a:pt x="2447" y="0"/>
                </a:moveTo>
                <a:lnTo>
                  <a:pt x="2511" y="0"/>
                </a:lnTo>
                <a:lnTo>
                  <a:pt x="2511" y="16"/>
                </a:lnTo>
                <a:lnTo>
                  <a:pt x="2447" y="16"/>
                </a:lnTo>
                <a:lnTo>
                  <a:pt x="2447" y="0"/>
                </a:lnTo>
                <a:close/>
                <a:moveTo>
                  <a:pt x="2559" y="0"/>
                </a:moveTo>
                <a:lnTo>
                  <a:pt x="2623" y="0"/>
                </a:lnTo>
                <a:lnTo>
                  <a:pt x="2623" y="16"/>
                </a:lnTo>
                <a:lnTo>
                  <a:pt x="2559" y="16"/>
                </a:lnTo>
                <a:lnTo>
                  <a:pt x="2559" y="0"/>
                </a:lnTo>
                <a:close/>
                <a:moveTo>
                  <a:pt x="2671" y="0"/>
                </a:moveTo>
                <a:lnTo>
                  <a:pt x="2735" y="0"/>
                </a:lnTo>
                <a:lnTo>
                  <a:pt x="2735" y="16"/>
                </a:lnTo>
                <a:lnTo>
                  <a:pt x="2671" y="16"/>
                </a:lnTo>
                <a:lnTo>
                  <a:pt x="2671" y="0"/>
                </a:lnTo>
                <a:close/>
                <a:moveTo>
                  <a:pt x="2783" y="0"/>
                </a:moveTo>
                <a:lnTo>
                  <a:pt x="2847" y="0"/>
                </a:lnTo>
                <a:lnTo>
                  <a:pt x="2847" y="16"/>
                </a:lnTo>
                <a:lnTo>
                  <a:pt x="2783" y="16"/>
                </a:lnTo>
                <a:lnTo>
                  <a:pt x="2783" y="0"/>
                </a:lnTo>
                <a:close/>
                <a:moveTo>
                  <a:pt x="2895" y="0"/>
                </a:moveTo>
                <a:lnTo>
                  <a:pt x="2959" y="0"/>
                </a:lnTo>
                <a:lnTo>
                  <a:pt x="2959" y="16"/>
                </a:lnTo>
                <a:lnTo>
                  <a:pt x="2895" y="16"/>
                </a:lnTo>
                <a:lnTo>
                  <a:pt x="2895" y="0"/>
                </a:lnTo>
                <a:close/>
                <a:moveTo>
                  <a:pt x="3008" y="0"/>
                </a:moveTo>
                <a:lnTo>
                  <a:pt x="3072" y="0"/>
                </a:lnTo>
                <a:lnTo>
                  <a:pt x="3072" y="16"/>
                </a:lnTo>
                <a:lnTo>
                  <a:pt x="3008" y="16"/>
                </a:lnTo>
                <a:lnTo>
                  <a:pt x="3008" y="0"/>
                </a:lnTo>
                <a:close/>
                <a:moveTo>
                  <a:pt x="3120" y="0"/>
                </a:moveTo>
                <a:lnTo>
                  <a:pt x="3184" y="0"/>
                </a:lnTo>
                <a:lnTo>
                  <a:pt x="3184" y="16"/>
                </a:lnTo>
                <a:lnTo>
                  <a:pt x="3120" y="16"/>
                </a:lnTo>
                <a:lnTo>
                  <a:pt x="3120" y="0"/>
                </a:lnTo>
                <a:close/>
                <a:moveTo>
                  <a:pt x="3232" y="0"/>
                </a:moveTo>
                <a:lnTo>
                  <a:pt x="3256" y="0"/>
                </a:lnTo>
                <a:cubicBezTo>
                  <a:pt x="3261" y="0"/>
                  <a:pt x="3264" y="4"/>
                  <a:pt x="3264" y="8"/>
                </a:cubicBezTo>
                <a:lnTo>
                  <a:pt x="3264" y="48"/>
                </a:lnTo>
                <a:lnTo>
                  <a:pt x="3248" y="48"/>
                </a:lnTo>
                <a:lnTo>
                  <a:pt x="3248" y="8"/>
                </a:lnTo>
                <a:lnTo>
                  <a:pt x="3256" y="16"/>
                </a:lnTo>
                <a:lnTo>
                  <a:pt x="3232" y="16"/>
                </a:lnTo>
                <a:lnTo>
                  <a:pt x="3232" y="0"/>
                </a:lnTo>
                <a:close/>
                <a:moveTo>
                  <a:pt x="3264" y="96"/>
                </a:moveTo>
                <a:lnTo>
                  <a:pt x="3264" y="160"/>
                </a:lnTo>
                <a:lnTo>
                  <a:pt x="3248" y="160"/>
                </a:lnTo>
                <a:lnTo>
                  <a:pt x="3248" y="96"/>
                </a:lnTo>
                <a:lnTo>
                  <a:pt x="3264" y="96"/>
                </a:lnTo>
                <a:close/>
                <a:moveTo>
                  <a:pt x="3264" y="208"/>
                </a:moveTo>
                <a:lnTo>
                  <a:pt x="3264" y="272"/>
                </a:lnTo>
                <a:lnTo>
                  <a:pt x="3248" y="272"/>
                </a:lnTo>
                <a:lnTo>
                  <a:pt x="3248" y="208"/>
                </a:lnTo>
                <a:lnTo>
                  <a:pt x="3264" y="208"/>
                </a:lnTo>
                <a:close/>
                <a:moveTo>
                  <a:pt x="3264" y="320"/>
                </a:moveTo>
                <a:lnTo>
                  <a:pt x="3264" y="384"/>
                </a:lnTo>
                <a:lnTo>
                  <a:pt x="3248" y="384"/>
                </a:lnTo>
                <a:lnTo>
                  <a:pt x="3248" y="320"/>
                </a:lnTo>
                <a:lnTo>
                  <a:pt x="3264" y="320"/>
                </a:lnTo>
                <a:close/>
                <a:moveTo>
                  <a:pt x="3264" y="432"/>
                </a:moveTo>
                <a:lnTo>
                  <a:pt x="3264" y="496"/>
                </a:lnTo>
                <a:lnTo>
                  <a:pt x="3248" y="496"/>
                </a:lnTo>
                <a:lnTo>
                  <a:pt x="3248" y="432"/>
                </a:lnTo>
                <a:lnTo>
                  <a:pt x="3264" y="432"/>
                </a:lnTo>
                <a:close/>
                <a:moveTo>
                  <a:pt x="3264" y="544"/>
                </a:moveTo>
                <a:lnTo>
                  <a:pt x="3264" y="608"/>
                </a:lnTo>
                <a:lnTo>
                  <a:pt x="3248" y="608"/>
                </a:lnTo>
                <a:lnTo>
                  <a:pt x="3248" y="544"/>
                </a:lnTo>
                <a:lnTo>
                  <a:pt x="3264" y="544"/>
                </a:lnTo>
                <a:close/>
                <a:moveTo>
                  <a:pt x="3264" y="656"/>
                </a:moveTo>
                <a:lnTo>
                  <a:pt x="3264" y="720"/>
                </a:lnTo>
                <a:lnTo>
                  <a:pt x="3248" y="720"/>
                </a:lnTo>
                <a:lnTo>
                  <a:pt x="3248" y="656"/>
                </a:lnTo>
                <a:lnTo>
                  <a:pt x="3264" y="656"/>
                </a:lnTo>
                <a:close/>
                <a:moveTo>
                  <a:pt x="3264" y="769"/>
                </a:moveTo>
                <a:lnTo>
                  <a:pt x="3264" y="833"/>
                </a:lnTo>
                <a:lnTo>
                  <a:pt x="3248" y="833"/>
                </a:lnTo>
                <a:lnTo>
                  <a:pt x="3248" y="769"/>
                </a:lnTo>
                <a:lnTo>
                  <a:pt x="3264" y="769"/>
                </a:lnTo>
                <a:close/>
                <a:moveTo>
                  <a:pt x="3264" y="881"/>
                </a:moveTo>
                <a:lnTo>
                  <a:pt x="3264" y="945"/>
                </a:lnTo>
                <a:lnTo>
                  <a:pt x="3248" y="945"/>
                </a:lnTo>
                <a:lnTo>
                  <a:pt x="3248" y="881"/>
                </a:lnTo>
                <a:lnTo>
                  <a:pt x="3264" y="881"/>
                </a:lnTo>
                <a:close/>
                <a:moveTo>
                  <a:pt x="3264" y="993"/>
                </a:moveTo>
                <a:lnTo>
                  <a:pt x="3264" y="1057"/>
                </a:lnTo>
                <a:lnTo>
                  <a:pt x="3248" y="1057"/>
                </a:lnTo>
                <a:lnTo>
                  <a:pt x="3248" y="993"/>
                </a:lnTo>
                <a:lnTo>
                  <a:pt x="3264" y="993"/>
                </a:lnTo>
                <a:close/>
                <a:moveTo>
                  <a:pt x="3264" y="1105"/>
                </a:moveTo>
                <a:lnTo>
                  <a:pt x="3264" y="1169"/>
                </a:lnTo>
                <a:lnTo>
                  <a:pt x="3248" y="1169"/>
                </a:lnTo>
                <a:lnTo>
                  <a:pt x="3248" y="1105"/>
                </a:lnTo>
                <a:lnTo>
                  <a:pt x="3264" y="1105"/>
                </a:lnTo>
                <a:close/>
                <a:moveTo>
                  <a:pt x="3264" y="1217"/>
                </a:moveTo>
                <a:lnTo>
                  <a:pt x="3264" y="1281"/>
                </a:lnTo>
                <a:lnTo>
                  <a:pt x="3248" y="1281"/>
                </a:lnTo>
                <a:lnTo>
                  <a:pt x="3248" y="1217"/>
                </a:lnTo>
                <a:lnTo>
                  <a:pt x="3264" y="1217"/>
                </a:lnTo>
                <a:close/>
                <a:moveTo>
                  <a:pt x="3264" y="1329"/>
                </a:moveTo>
                <a:lnTo>
                  <a:pt x="3264" y="1393"/>
                </a:lnTo>
                <a:lnTo>
                  <a:pt x="3248" y="1393"/>
                </a:lnTo>
                <a:lnTo>
                  <a:pt x="3248" y="1329"/>
                </a:lnTo>
                <a:lnTo>
                  <a:pt x="3264" y="1329"/>
                </a:lnTo>
                <a:close/>
                <a:moveTo>
                  <a:pt x="3264" y="1441"/>
                </a:moveTo>
                <a:lnTo>
                  <a:pt x="3264" y="1505"/>
                </a:lnTo>
                <a:lnTo>
                  <a:pt x="3248" y="1505"/>
                </a:lnTo>
                <a:lnTo>
                  <a:pt x="3248" y="1441"/>
                </a:lnTo>
                <a:lnTo>
                  <a:pt x="3264" y="1441"/>
                </a:lnTo>
                <a:close/>
                <a:moveTo>
                  <a:pt x="3264" y="1553"/>
                </a:moveTo>
                <a:lnTo>
                  <a:pt x="3264" y="1617"/>
                </a:lnTo>
                <a:lnTo>
                  <a:pt x="3248" y="1617"/>
                </a:lnTo>
                <a:lnTo>
                  <a:pt x="3248" y="1553"/>
                </a:lnTo>
                <a:lnTo>
                  <a:pt x="3264" y="1553"/>
                </a:lnTo>
                <a:close/>
                <a:moveTo>
                  <a:pt x="3264" y="1665"/>
                </a:moveTo>
                <a:lnTo>
                  <a:pt x="3264" y="1729"/>
                </a:lnTo>
                <a:lnTo>
                  <a:pt x="3248" y="1729"/>
                </a:lnTo>
                <a:lnTo>
                  <a:pt x="3248" y="1665"/>
                </a:lnTo>
                <a:lnTo>
                  <a:pt x="3264" y="1665"/>
                </a:lnTo>
                <a:close/>
                <a:moveTo>
                  <a:pt x="3264" y="1778"/>
                </a:moveTo>
                <a:lnTo>
                  <a:pt x="3264" y="1842"/>
                </a:lnTo>
                <a:lnTo>
                  <a:pt x="3248" y="1842"/>
                </a:lnTo>
                <a:lnTo>
                  <a:pt x="3248" y="1778"/>
                </a:lnTo>
                <a:lnTo>
                  <a:pt x="3264" y="1778"/>
                </a:lnTo>
                <a:close/>
                <a:moveTo>
                  <a:pt x="3264" y="1890"/>
                </a:moveTo>
                <a:lnTo>
                  <a:pt x="3264" y="1954"/>
                </a:lnTo>
                <a:lnTo>
                  <a:pt x="3248" y="1954"/>
                </a:lnTo>
                <a:lnTo>
                  <a:pt x="3248" y="1890"/>
                </a:lnTo>
                <a:lnTo>
                  <a:pt x="3264" y="1890"/>
                </a:lnTo>
                <a:close/>
                <a:moveTo>
                  <a:pt x="3264" y="2002"/>
                </a:moveTo>
                <a:lnTo>
                  <a:pt x="3264" y="2066"/>
                </a:lnTo>
                <a:lnTo>
                  <a:pt x="3248" y="2066"/>
                </a:lnTo>
                <a:lnTo>
                  <a:pt x="3248" y="2002"/>
                </a:lnTo>
                <a:lnTo>
                  <a:pt x="3264" y="2002"/>
                </a:lnTo>
                <a:close/>
                <a:moveTo>
                  <a:pt x="3264" y="2114"/>
                </a:moveTo>
                <a:lnTo>
                  <a:pt x="3264" y="2178"/>
                </a:lnTo>
                <a:lnTo>
                  <a:pt x="3248" y="2178"/>
                </a:lnTo>
                <a:lnTo>
                  <a:pt x="3248" y="2114"/>
                </a:lnTo>
                <a:lnTo>
                  <a:pt x="3264" y="2114"/>
                </a:lnTo>
                <a:close/>
                <a:moveTo>
                  <a:pt x="3264" y="2226"/>
                </a:moveTo>
                <a:lnTo>
                  <a:pt x="3264" y="2290"/>
                </a:lnTo>
                <a:lnTo>
                  <a:pt x="3248" y="2290"/>
                </a:lnTo>
                <a:lnTo>
                  <a:pt x="3248" y="2226"/>
                </a:lnTo>
                <a:lnTo>
                  <a:pt x="3264" y="2226"/>
                </a:lnTo>
                <a:close/>
                <a:moveTo>
                  <a:pt x="3264" y="2338"/>
                </a:moveTo>
                <a:lnTo>
                  <a:pt x="3264" y="2402"/>
                </a:lnTo>
                <a:lnTo>
                  <a:pt x="3248" y="2402"/>
                </a:lnTo>
                <a:lnTo>
                  <a:pt x="3248" y="2338"/>
                </a:lnTo>
                <a:lnTo>
                  <a:pt x="3264" y="2338"/>
                </a:lnTo>
                <a:close/>
                <a:moveTo>
                  <a:pt x="3264" y="2450"/>
                </a:moveTo>
                <a:lnTo>
                  <a:pt x="3264" y="2514"/>
                </a:lnTo>
                <a:lnTo>
                  <a:pt x="3248" y="2514"/>
                </a:lnTo>
                <a:lnTo>
                  <a:pt x="3248" y="2450"/>
                </a:lnTo>
                <a:lnTo>
                  <a:pt x="3264" y="2450"/>
                </a:lnTo>
                <a:close/>
                <a:moveTo>
                  <a:pt x="3264" y="2562"/>
                </a:moveTo>
                <a:lnTo>
                  <a:pt x="3264" y="2626"/>
                </a:lnTo>
                <a:lnTo>
                  <a:pt x="3248" y="2626"/>
                </a:lnTo>
                <a:lnTo>
                  <a:pt x="3248" y="2562"/>
                </a:lnTo>
                <a:lnTo>
                  <a:pt x="3264" y="2562"/>
                </a:lnTo>
                <a:close/>
                <a:moveTo>
                  <a:pt x="3264" y="2674"/>
                </a:moveTo>
                <a:lnTo>
                  <a:pt x="3264" y="2739"/>
                </a:lnTo>
                <a:lnTo>
                  <a:pt x="3248" y="2739"/>
                </a:lnTo>
                <a:lnTo>
                  <a:pt x="3248" y="2674"/>
                </a:lnTo>
                <a:lnTo>
                  <a:pt x="3264" y="2674"/>
                </a:lnTo>
                <a:close/>
                <a:moveTo>
                  <a:pt x="3264" y="2787"/>
                </a:moveTo>
                <a:lnTo>
                  <a:pt x="3264" y="2851"/>
                </a:lnTo>
                <a:lnTo>
                  <a:pt x="3248" y="2851"/>
                </a:lnTo>
                <a:lnTo>
                  <a:pt x="3248" y="2787"/>
                </a:lnTo>
                <a:lnTo>
                  <a:pt x="3264" y="2787"/>
                </a:lnTo>
                <a:close/>
                <a:moveTo>
                  <a:pt x="3264" y="2899"/>
                </a:moveTo>
                <a:lnTo>
                  <a:pt x="3264" y="2963"/>
                </a:lnTo>
                <a:lnTo>
                  <a:pt x="3248" y="2963"/>
                </a:lnTo>
                <a:lnTo>
                  <a:pt x="3248" y="2899"/>
                </a:lnTo>
                <a:lnTo>
                  <a:pt x="3264" y="2899"/>
                </a:lnTo>
                <a:close/>
                <a:moveTo>
                  <a:pt x="3264" y="3011"/>
                </a:moveTo>
                <a:lnTo>
                  <a:pt x="3264" y="3075"/>
                </a:lnTo>
                <a:lnTo>
                  <a:pt x="3248" y="3075"/>
                </a:lnTo>
                <a:lnTo>
                  <a:pt x="3248" y="3011"/>
                </a:lnTo>
                <a:lnTo>
                  <a:pt x="3264" y="3011"/>
                </a:lnTo>
                <a:close/>
                <a:moveTo>
                  <a:pt x="3264" y="3123"/>
                </a:moveTo>
                <a:lnTo>
                  <a:pt x="3264" y="3187"/>
                </a:lnTo>
                <a:lnTo>
                  <a:pt x="3248" y="3187"/>
                </a:lnTo>
                <a:lnTo>
                  <a:pt x="3248" y="3123"/>
                </a:lnTo>
                <a:lnTo>
                  <a:pt x="3264" y="3123"/>
                </a:lnTo>
                <a:close/>
                <a:moveTo>
                  <a:pt x="3264" y="3235"/>
                </a:moveTo>
                <a:lnTo>
                  <a:pt x="3264" y="3299"/>
                </a:lnTo>
                <a:lnTo>
                  <a:pt x="3248" y="3299"/>
                </a:lnTo>
                <a:lnTo>
                  <a:pt x="3248" y="3235"/>
                </a:lnTo>
                <a:lnTo>
                  <a:pt x="3264" y="3235"/>
                </a:lnTo>
                <a:close/>
                <a:moveTo>
                  <a:pt x="3264" y="3347"/>
                </a:moveTo>
                <a:lnTo>
                  <a:pt x="3264" y="3411"/>
                </a:lnTo>
                <a:lnTo>
                  <a:pt x="3248" y="3411"/>
                </a:lnTo>
                <a:lnTo>
                  <a:pt x="3248" y="3347"/>
                </a:lnTo>
                <a:lnTo>
                  <a:pt x="3264" y="3347"/>
                </a:lnTo>
                <a:close/>
                <a:moveTo>
                  <a:pt x="3264" y="3459"/>
                </a:moveTo>
                <a:lnTo>
                  <a:pt x="3264" y="3523"/>
                </a:lnTo>
                <a:lnTo>
                  <a:pt x="3248" y="3523"/>
                </a:lnTo>
                <a:lnTo>
                  <a:pt x="3248" y="3459"/>
                </a:lnTo>
                <a:lnTo>
                  <a:pt x="3264" y="3459"/>
                </a:lnTo>
                <a:close/>
                <a:moveTo>
                  <a:pt x="3264" y="3571"/>
                </a:moveTo>
                <a:lnTo>
                  <a:pt x="3264" y="3635"/>
                </a:lnTo>
                <a:lnTo>
                  <a:pt x="3248" y="3635"/>
                </a:lnTo>
                <a:lnTo>
                  <a:pt x="3248" y="3571"/>
                </a:lnTo>
                <a:lnTo>
                  <a:pt x="3264" y="3571"/>
                </a:lnTo>
                <a:close/>
                <a:moveTo>
                  <a:pt x="3264" y="3683"/>
                </a:moveTo>
                <a:lnTo>
                  <a:pt x="3264" y="3748"/>
                </a:lnTo>
                <a:lnTo>
                  <a:pt x="3248" y="3748"/>
                </a:lnTo>
                <a:lnTo>
                  <a:pt x="3248" y="3683"/>
                </a:lnTo>
                <a:lnTo>
                  <a:pt x="3264" y="3683"/>
                </a:lnTo>
                <a:close/>
                <a:moveTo>
                  <a:pt x="3264" y="3796"/>
                </a:moveTo>
                <a:lnTo>
                  <a:pt x="3264" y="3860"/>
                </a:lnTo>
                <a:lnTo>
                  <a:pt x="3248" y="3860"/>
                </a:lnTo>
                <a:lnTo>
                  <a:pt x="3248" y="3796"/>
                </a:lnTo>
                <a:lnTo>
                  <a:pt x="3264" y="3796"/>
                </a:lnTo>
                <a:close/>
                <a:moveTo>
                  <a:pt x="3264" y="3908"/>
                </a:moveTo>
                <a:lnTo>
                  <a:pt x="3264" y="3972"/>
                </a:lnTo>
                <a:lnTo>
                  <a:pt x="3248" y="3972"/>
                </a:lnTo>
                <a:lnTo>
                  <a:pt x="3248" y="3908"/>
                </a:lnTo>
                <a:lnTo>
                  <a:pt x="3264" y="3908"/>
                </a:lnTo>
                <a:close/>
                <a:moveTo>
                  <a:pt x="3264" y="4020"/>
                </a:moveTo>
                <a:lnTo>
                  <a:pt x="3264" y="4072"/>
                </a:lnTo>
                <a:cubicBezTo>
                  <a:pt x="3264" y="4077"/>
                  <a:pt x="3261" y="4080"/>
                  <a:pt x="3256" y="4080"/>
                </a:cubicBezTo>
                <a:lnTo>
                  <a:pt x="3245" y="4080"/>
                </a:lnTo>
                <a:lnTo>
                  <a:pt x="3245" y="4064"/>
                </a:lnTo>
                <a:lnTo>
                  <a:pt x="3256" y="4064"/>
                </a:lnTo>
                <a:lnTo>
                  <a:pt x="3248" y="4072"/>
                </a:lnTo>
                <a:lnTo>
                  <a:pt x="3248" y="4020"/>
                </a:lnTo>
                <a:lnTo>
                  <a:pt x="3264" y="4020"/>
                </a:lnTo>
                <a:close/>
                <a:moveTo>
                  <a:pt x="3197" y="4080"/>
                </a:moveTo>
                <a:lnTo>
                  <a:pt x="3133" y="4080"/>
                </a:lnTo>
                <a:lnTo>
                  <a:pt x="3133" y="4064"/>
                </a:lnTo>
                <a:lnTo>
                  <a:pt x="3197" y="4064"/>
                </a:lnTo>
                <a:lnTo>
                  <a:pt x="3197" y="4080"/>
                </a:lnTo>
                <a:close/>
                <a:moveTo>
                  <a:pt x="3085" y="4080"/>
                </a:moveTo>
                <a:lnTo>
                  <a:pt x="3021" y="4080"/>
                </a:lnTo>
                <a:lnTo>
                  <a:pt x="3021" y="4064"/>
                </a:lnTo>
                <a:lnTo>
                  <a:pt x="3085" y="4064"/>
                </a:lnTo>
                <a:lnTo>
                  <a:pt x="3085" y="4080"/>
                </a:lnTo>
                <a:close/>
                <a:moveTo>
                  <a:pt x="2973" y="4080"/>
                </a:moveTo>
                <a:lnTo>
                  <a:pt x="2909" y="4080"/>
                </a:lnTo>
                <a:lnTo>
                  <a:pt x="2909" y="4064"/>
                </a:lnTo>
                <a:lnTo>
                  <a:pt x="2973" y="4064"/>
                </a:lnTo>
                <a:lnTo>
                  <a:pt x="2973" y="4080"/>
                </a:lnTo>
                <a:close/>
                <a:moveTo>
                  <a:pt x="2861" y="4080"/>
                </a:moveTo>
                <a:lnTo>
                  <a:pt x="2797" y="4080"/>
                </a:lnTo>
                <a:lnTo>
                  <a:pt x="2797" y="4064"/>
                </a:lnTo>
                <a:lnTo>
                  <a:pt x="2861" y="4064"/>
                </a:lnTo>
                <a:lnTo>
                  <a:pt x="2861" y="4080"/>
                </a:lnTo>
                <a:close/>
                <a:moveTo>
                  <a:pt x="2749" y="4080"/>
                </a:moveTo>
                <a:lnTo>
                  <a:pt x="2684" y="4080"/>
                </a:lnTo>
                <a:lnTo>
                  <a:pt x="2684" y="4064"/>
                </a:lnTo>
                <a:lnTo>
                  <a:pt x="2749" y="4064"/>
                </a:lnTo>
                <a:lnTo>
                  <a:pt x="2749" y="4080"/>
                </a:lnTo>
                <a:close/>
                <a:moveTo>
                  <a:pt x="2636" y="4080"/>
                </a:moveTo>
                <a:lnTo>
                  <a:pt x="2572" y="4080"/>
                </a:lnTo>
                <a:lnTo>
                  <a:pt x="2572" y="4064"/>
                </a:lnTo>
                <a:lnTo>
                  <a:pt x="2636" y="4064"/>
                </a:lnTo>
                <a:lnTo>
                  <a:pt x="2636" y="4080"/>
                </a:lnTo>
                <a:close/>
                <a:moveTo>
                  <a:pt x="2524" y="4080"/>
                </a:moveTo>
                <a:lnTo>
                  <a:pt x="2460" y="4080"/>
                </a:lnTo>
                <a:lnTo>
                  <a:pt x="2460" y="4064"/>
                </a:lnTo>
                <a:lnTo>
                  <a:pt x="2524" y="4064"/>
                </a:lnTo>
                <a:lnTo>
                  <a:pt x="2524" y="4080"/>
                </a:lnTo>
                <a:close/>
                <a:moveTo>
                  <a:pt x="2412" y="4080"/>
                </a:moveTo>
                <a:lnTo>
                  <a:pt x="2348" y="4080"/>
                </a:lnTo>
                <a:lnTo>
                  <a:pt x="2348" y="4064"/>
                </a:lnTo>
                <a:lnTo>
                  <a:pt x="2412" y="4064"/>
                </a:lnTo>
                <a:lnTo>
                  <a:pt x="2412" y="4080"/>
                </a:lnTo>
                <a:close/>
                <a:moveTo>
                  <a:pt x="2300" y="4080"/>
                </a:moveTo>
                <a:lnTo>
                  <a:pt x="2236" y="4080"/>
                </a:lnTo>
                <a:lnTo>
                  <a:pt x="2236" y="4064"/>
                </a:lnTo>
                <a:lnTo>
                  <a:pt x="2300" y="4064"/>
                </a:lnTo>
                <a:lnTo>
                  <a:pt x="2300" y="4080"/>
                </a:lnTo>
                <a:close/>
                <a:moveTo>
                  <a:pt x="2188" y="4080"/>
                </a:moveTo>
                <a:lnTo>
                  <a:pt x="2124" y="4080"/>
                </a:lnTo>
                <a:lnTo>
                  <a:pt x="2124" y="4064"/>
                </a:lnTo>
                <a:lnTo>
                  <a:pt x="2188" y="4064"/>
                </a:lnTo>
                <a:lnTo>
                  <a:pt x="2188" y="4080"/>
                </a:lnTo>
                <a:close/>
                <a:moveTo>
                  <a:pt x="2076" y="4080"/>
                </a:moveTo>
                <a:lnTo>
                  <a:pt x="2012" y="4080"/>
                </a:lnTo>
                <a:lnTo>
                  <a:pt x="2012" y="4064"/>
                </a:lnTo>
                <a:lnTo>
                  <a:pt x="2076" y="4064"/>
                </a:lnTo>
                <a:lnTo>
                  <a:pt x="2076" y="4080"/>
                </a:lnTo>
                <a:close/>
                <a:moveTo>
                  <a:pt x="1964" y="4080"/>
                </a:moveTo>
                <a:lnTo>
                  <a:pt x="1900" y="4080"/>
                </a:lnTo>
                <a:lnTo>
                  <a:pt x="1900" y="4064"/>
                </a:lnTo>
                <a:lnTo>
                  <a:pt x="1964" y="4064"/>
                </a:lnTo>
                <a:lnTo>
                  <a:pt x="1964" y="4080"/>
                </a:lnTo>
                <a:close/>
                <a:moveTo>
                  <a:pt x="1852" y="4080"/>
                </a:moveTo>
                <a:lnTo>
                  <a:pt x="1788" y="4080"/>
                </a:lnTo>
                <a:lnTo>
                  <a:pt x="1788" y="4064"/>
                </a:lnTo>
                <a:lnTo>
                  <a:pt x="1852" y="4064"/>
                </a:lnTo>
                <a:lnTo>
                  <a:pt x="1852" y="4080"/>
                </a:lnTo>
                <a:close/>
                <a:moveTo>
                  <a:pt x="1740" y="4080"/>
                </a:moveTo>
                <a:lnTo>
                  <a:pt x="1675" y="4080"/>
                </a:lnTo>
                <a:lnTo>
                  <a:pt x="1675" y="4064"/>
                </a:lnTo>
                <a:lnTo>
                  <a:pt x="1740" y="4064"/>
                </a:lnTo>
                <a:lnTo>
                  <a:pt x="1740" y="4080"/>
                </a:lnTo>
                <a:close/>
                <a:moveTo>
                  <a:pt x="1627" y="4080"/>
                </a:moveTo>
                <a:lnTo>
                  <a:pt x="1563" y="4080"/>
                </a:lnTo>
                <a:lnTo>
                  <a:pt x="1563" y="4064"/>
                </a:lnTo>
                <a:lnTo>
                  <a:pt x="1627" y="4064"/>
                </a:lnTo>
                <a:lnTo>
                  <a:pt x="1627" y="4080"/>
                </a:lnTo>
                <a:close/>
                <a:moveTo>
                  <a:pt x="1515" y="4080"/>
                </a:moveTo>
                <a:lnTo>
                  <a:pt x="1451" y="4080"/>
                </a:lnTo>
                <a:lnTo>
                  <a:pt x="1451" y="4064"/>
                </a:lnTo>
                <a:lnTo>
                  <a:pt x="1515" y="4064"/>
                </a:lnTo>
                <a:lnTo>
                  <a:pt x="1515" y="4080"/>
                </a:lnTo>
                <a:close/>
                <a:moveTo>
                  <a:pt x="1403" y="4080"/>
                </a:moveTo>
                <a:lnTo>
                  <a:pt x="1339" y="4080"/>
                </a:lnTo>
                <a:lnTo>
                  <a:pt x="1339" y="4064"/>
                </a:lnTo>
                <a:lnTo>
                  <a:pt x="1403" y="4064"/>
                </a:lnTo>
                <a:lnTo>
                  <a:pt x="1403" y="4080"/>
                </a:lnTo>
                <a:close/>
                <a:moveTo>
                  <a:pt x="1291" y="4080"/>
                </a:moveTo>
                <a:lnTo>
                  <a:pt x="1227" y="4080"/>
                </a:lnTo>
                <a:lnTo>
                  <a:pt x="1227" y="4064"/>
                </a:lnTo>
                <a:lnTo>
                  <a:pt x="1291" y="4064"/>
                </a:lnTo>
                <a:lnTo>
                  <a:pt x="1291" y="4080"/>
                </a:lnTo>
                <a:close/>
                <a:moveTo>
                  <a:pt x="1179" y="4080"/>
                </a:moveTo>
                <a:lnTo>
                  <a:pt x="1115" y="4080"/>
                </a:lnTo>
                <a:lnTo>
                  <a:pt x="1115" y="4064"/>
                </a:lnTo>
                <a:lnTo>
                  <a:pt x="1179" y="4064"/>
                </a:lnTo>
                <a:lnTo>
                  <a:pt x="1179" y="4080"/>
                </a:lnTo>
                <a:close/>
                <a:moveTo>
                  <a:pt x="1067" y="4080"/>
                </a:moveTo>
                <a:lnTo>
                  <a:pt x="1003" y="4080"/>
                </a:lnTo>
                <a:lnTo>
                  <a:pt x="1003" y="4064"/>
                </a:lnTo>
                <a:lnTo>
                  <a:pt x="1067" y="4064"/>
                </a:lnTo>
                <a:lnTo>
                  <a:pt x="1067" y="4080"/>
                </a:lnTo>
                <a:close/>
                <a:moveTo>
                  <a:pt x="955" y="4080"/>
                </a:moveTo>
                <a:lnTo>
                  <a:pt x="891" y="4080"/>
                </a:lnTo>
                <a:lnTo>
                  <a:pt x="891" y="4064"/>
                </a:lnTo>
                <a:lnTo>
                  <a:pt x="955" y="4064"/>
                </a:lnTo>
                <a:lnTo>
                  <a:pt x="955" y="4080"/>
                </a:lnTo>
                <a:close/>
                <a:moveTo>
                  <a:pt x="843" y="4080"/>
                </a:moveTo>
                <a:lnTo>
                  <a:pt x="779" y="4080"/>
                </a:lnTo>
                <a:lnTo>
                  <a:pt x="779" y="4064"/>
                </a:lnTo>
                <a:lnTo>
                  <a:pt x="843" y="4064"/>
                </a:lnTo>
                <a:lnTo>
                  <a:pt x="843" y="4080"/>
                </a:lnTo>
                <a:close/>
                <a:moveTo>
                  <a:pt x="731" y="4080"/>
                </a:moveTo>
                <a:lnTo>
                  <a:pt x="666" y="4080"/>
                </a:lnTo>
                <a:lnTo>
                  <a:pt x="666" y="4064"/>
                </a:lnTo>
                <a:lnTo>
                  <a:pt x="731" y="4064"/>
                </a:lnTo>
                <a:lnTo>
                  <a:pt x="731" y="4080"/>
                </a:lnTo>
                <a:close/>
                <a:moveTo>
                  <a:pt x="618" y="4080"/>
                </a:moveTo>
                <a:lnTo>
                  <a:pt x="554" y="4080"/>
                </a:lnTo>
                <a:lnTo>
                  <a:pt x="554" y="4064"/>
                </a:lnTo>
                <a:lnTo>
                  <a:pt x="618" y="4064"/>
                </a:lnTo>
                <a:lnTo>
                  <a:pt x="618" y="4080"/>
                </a:lnTo>
                <a:close/>
                <a:moveTo>
                  <a:pt x="506" y="4080"/>
                </a:moveTo>
                <a:lnTo>
                  <a:pt x="442" y="4080"/>
                </a:lnTo>
                <a:lnTo>
                  <a:pt x="442" y="4064"/>
                </a:lnTo>
                <a:lnTo>
                  <a:pt x="506" y="4064"/>
                </a:lnTo>
                <a:lnTo>
                  <a:pt x="506" y="4080"/>
                </a:lnTo>
                <a:close/>
                <a:moveTo>
                  <a:pt x="394" y="4080"/>
                </a:moveTo>
                <a:lnTo>
                  <a:pt x="330" y="4080"/>
                </a:lnTo>
                <a:lnTo>
                  <a:pt x="330" y="4064"/>
                </a:lnTo>
                <a:lnTo>
                  <a:pt x="394" y="4064"/>
                </a:lnTo>
                <a:lnTo>
                  <a:pt x="394" y="4080"/>
                </a:lnTo>
                <a:close/>
                <a:moveTo>
                  <a:pt x="282" y="4080"/>
                </a:moveTo>
                <a:lnTo>
                  <a:pt x="218" y="4080"/>
                </a:lnTo>
                <a:lnTo>
                  <a:pt x="218" y="4064"/>
                </a:lnTo>
                <a:lnTo>
                  <a:pt x="282" y="4064"/>
                </a:lnTo>
                <a:lnTo>
                  <a:pt x="282" y="4080"/>
                </a:lnTo>
                <a:close/>
                <a:moveTo>
                  <a:pt x="170" y="4080"/>
                </a:moveTo>
                <a:lnTo>
                  <a:pt x="106" y="4080"/>
                </a:lnTo>
                <a:lnTo>
                  <a:pt x="106" y="4064"/>
                </a:lnTo>
                <a:lnTo>
                  <a:pt x="170" y="4064"/>
                </a:lnTo>
                <a:lnTo>
                  <a:pt x="170" y="4080"/>
                </a:lnTo>
                <a:close/>
                <a:moveTo>
                  <a:pt x="58" y="4080"/>
                </a:moveTo>
                <a:lnTo>
                  <a:pt x="8" y="4080"/>
                </a:lnTo>
                <a:lnTo>
                  <a:pt x="8" y="4064"/>
                </a:lnTo>
                <a:lnTo>
                  <a:pt x="58" y="4064"/>
                </a:lnTo>
                <a:lnTo>
                  <a:pt x="58" y="4080"/>
                </a:lnTo>
                <a:close/>
              </a:path>
            </a:pathLst>
          </a:custGeom>
          <a:solidFill>
            <a:srgbClr val="A6A6A6"/>
          </a:solidFill>
          <a:ln w="0" cap="flat">
            <a:solidFill>
              <a:srgbClr val="A6A6A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25" name="Freeform 11">
            <a:extLst>
              <a:ext uri="{FF2B5EF4-FFF2-40B4-BE49-F238E27FC236}">
                <a16:creationId xmlns:a16="http://schemas.microsoft.com/office/drawing/2014/main" id="{379D8092-7407-4D49-8DF3-23CEC7137DC4}"/>
              </a:ext>
            </a:extLst>
          </p:cNvPr>
          <p:cNvSpPr>
            <a:spLocks noEditPoints="1"/>
          </p:cNvSpPr>
          <p:nvPr/>
        </p:nvSpPr>
        <p:spPr bwMode="auto">
          <a:xfrm>
            <a:off x="2455943" y="2941741"/>
            <a:ext cx="1943100" cy="2509837"/>
          </a:xfrm>
          <a:custGeom>
            <a:avLst/>
            <a:gdLst>
              <a:gd name="T0" fmla="*/ 0 w 3264"/>
              <a:gd name="T1" fmla="*/ 2147483647 h 4080"/>
              <a:gd name="T2" fmla="*/ 0 w 3264"/>
              <a:gd name="T3" fmla="*/ 2147483647 h 4080"/>
              <a:gd name="T4" fmla="*/ 2147483647 w 3264"/>
              <a:gd name="T5" fmla="*/ 2147483647 h 4080"/>
              <a:gd name="T6" fmla="*/ 2147483647 w 3264"/>
              <a:gd name="T7" fmla="*/ 2147483647 h 4080"/>
              <a:gd name="T8" fmla="*/ 0 w 3264"/>
              <a:gd name="T9" fmla="*/ 2147483647 h 4080"/>
              <a:gd name="T10" fmla="*/ 0 w 3264"/>
              <a:gd name="T11" fmla="*/ 2147483647 h 4080"/>
              <a:gd name="T12" fmla="*/ 0 w 3264"/>
              <a:gd name="T13" fmla="*/ 2147483647 h 4080"/>
              <a:gd name="T14" fmla="*/ 2147483647 w 3264"/>
              <a:gd name="T15" fmla="*/ 2147483647 h 4080"/>
              <a:gd name="T16" fmla="*/ 2147483647 w 3264"/>
              <a:gd name="T17" fmla="*/ 2147483647 h 4080"/>
              <a:gd name="T18" fmla="*/ 0 w 3264"/>
              <a:gd name="T19" fmla="*/ 2147483647 h 4080"/>
              <a:gd name="T20" fmla="*/ 0 w 3264"/>
              <a:gd name="T21" fmla="*/ 2147483647 h 4080"/>
              <a:gd name="T22" fmla="*/ 0 w 3264"/>
              <a:gd name="T23" fmla="*/ 2147483647 h 4080"/>
              <a:gd name="T24" fmla="*/ 2147483647 w 3264"/>
              <a:gd name="T25" fmla="*/ 2147483647 h 4080"/>
              <a:gd name="T26" fmla="*/ 2147483647 w 3264"/>
              <a:gd name="T27" fmla="*/ 2147483647 h 4080"/>
              <a:gd name="T28" fmla="*/ 0 w 3264"/>
              <a:gd name="T29" fmla="*/ 2147483647 h 4080"/>
              <a:gd name="T30" fmla="*/ 0 w 3264"/>
              <a:gd name="T31" fmla="*/ 2147483647 h 4080"/>
              <a:gd name="T32" fmla="*/ 2147483647 w 3264"/>
              <a:gd name="T33" fmla="*/ 2147483647 h 4080"/>
              <a:gd name="T34" fmla="*/ 2147483647 w 3264"/>
              <a:gd name="T35" fmla="*/ 2147483647 h 4080"/>
              <a:gd name="T36" fmla="*/ 2147483647 w 3264"/>
              <a:gd name="T37" fmla="*/ 0 h 4080"/>
              <a:gd name="T38" fmla="*/ 2147483647 w 3264"/>
              <a:gd name="T39" fmla="*/ 0 h 4080"/>
              <a:gd name="T40" fmla="*/ 2147483647 w 3264"/>
              <a:gd name="T41" fmla="*/ 0 h 4080"/>
              <a:gd name="T42" fmla="*/ 2147483647 w 3264"/>
              <a:gd name="T43" fmla="*/ 2147483647 h 4080"/>
              <a:gd name="T44" fmla="*/ 2147483647 w 3264"/>
              <a:gd name="T45" fmla="*/ 2147483647 h 4080"/>
              <a:gd name="T46" fmla="*/ 2147483647 w 3264"/>
              <a:gd name="T47" fmla="*/ 0 h 4080"/>
              <a:gd name="T48" fmla="*/ 2147483647 w 3264"/>
              <a:gd name="T49" fmla="*/ 0 h 4080"/>
              <a:gd name="T50" fmla="*/ 2147483647 w 3264"/>
              <a:gd name="T51" fmla="*/ 0 h 4080"/>
              <a:gd name="T52" fmla="*/ 2147483647 w 3264"/>
              <a:gd name="T53" fmla="*/ 2147483647 h 4080"/>
              <a:gd name="T54" fmla="*/ 2147483647 w 3264"/>
              <a:gd name="T55" fmla="*/ 2147483647 h 4080"/>
              <a:gd name="T56" fmla="*/ 2147483647 w 3264"/>
              <a:gd name="T57" fmla="*/ 0 h 4080"/>
              <a:gd name="T58" fmla="*/ 2147483647 w 3264"/>
              <a:gd name="T59" fmla="*/ 0 h 4080"/>
              <a:gd name="T60" fmla="*/ 2147483647 w 3264"/>
              <a:gd name="T61" fmla="*/ 2147483647 h 4080"/>
              <a:gd name="T62" fmla="*/ 2147483647 w 3264"/>
              <a:gd name="T63" fmla="*/ 2147483647 h 4080"/>
              <a:gd name="T64" fmla="*/ 2147483647 w 3264"/>
              <a:gd name="T65" fmla="*/ 2147483647 h 4080"/>
              <a:gd name="T66" fmla="*/ 2147483647 w 3264"/>
              <a:gd name="T67" fmla="*/ 2147483647 h 4080"/>
              <a:gd name="T68" fmla="*/ 2147483647 w 3264"/>
              <a:gd name="T69" fmla="*/ 2147483647 h 4080"/>
              <a:gd name="T70" fmla="*/ 2147483647 w 3264"/>
              <a:gd name="T71" fmla="*/ 2147483647 h 4080"/>
              <a:gd name="T72" fmla="*/ 2147483647 w 3264"/>
              <a:gd name="T73" fmla="*/ 2147483647 h 4080"/>
              <a:gd name="T74" fmla="*/ 2147483647 w 3264"/>
              <a:gd name="T75" fmla="*/ 2147483647 h 4080"/>
              <a:gd name="T76" fmla="*/ 2147483647 w 3264"/>
              <a:gd name="T77" fmla="*/ 2147483647 h 4080"/>
              <a:gd name="T78" fmla="*/ 2147483647 w 3264"/>
              <a:gd name="T79" fmla="*/ 2147483647 h 4080"/>
              <a:gd name="T80" fmla="*/ 2147483647 w 3264"/>
              <a:gd name="T81" fmla="*/ 2147483647 h 4080"/>
              <a:gd name="T82" fmla="*/ 2147483647 w 3264"/>
              <a:gd name="T83" fmla="*/ 2147483647 h 4080"/>
              <a:gd name="T84" fmla="*/ 2147483647 w 3264"/>
              <a:gd name="T85" fmla="*/ 2147483647 h 4080"/>
              <a:gd name="T86" fmla="*/ 2147483647 w 3264"/>
              <a:gd name="T87" fmla="*/ 2147483647 h 4080"/>
              <a:gd name="T88" fmla="*/ 2147483647 w 3264"/>
              <a:gd name="T89" fmla="*/ 2147483647 h 4080"/>
              <a:gd name="T90" fmla="*/ 2147483647 w 3264"/>
              <a:gd name="T91" fmla="*/ 2147483647 h 4080"/>
              <a:gd name="T92" fmla="*/ 2147483647 w 3264"/>
              <a:gd name="T93" fmla="*/ 2147483647 h 4080"/>
              <a:gd name="T94" fmla="*/ 2147483647 w 3264"/>
              <a:gd name="T95" fmla="*/ 2147483647 h 4080"/>
              <a:gd name="T96" fmla="*/ 2147483647 w 3264"/>
              <a:gd name="T97" fmla="*/ 2147483647 h 4080"/>
              <a:gd name="T98" fmla="*/ 2147483647 w 3264"/>
              <a:gd name="T99" fmla="*/ 2147483647 h 4080"/>
              <a:gd name="T100" fmla="*/ 2147483647 w 3264"/>
              <a:gd name="T101" fmla="*/ 2147483647 h 4080"/>
              <a:gd name="T102" fmla="*/ 2147483647 w 3264"/>
              <a:gd name="T103" fmla="*/ 2147483647 h 4080"/>
              <a:gd name="T104" fmla="*/ 2147483647 w 3264"/>
              <a:gd name="T105" fmla="*/ 2147483647 h 4080"/>
              <a:gd name="T106" fmla="*/ 2147483647 w 3264"/>
              <a:gd name="T107" fmla="*/ 2147483647 h 4080"/>
              <a:gd name="T108" fmla="*/ 2147483647 w 3264"/>
              <a:gd name="T109" fmla="*/ 2147483647 h 4080"/>
              <a:gd name="T110" fmla="*/ 2147483647 w 3264"/>
              <a:gd name="T111" fmla="*/ 2147483647 h 4080"/>
              <a:gd name="T112" fmla="*/ 2147483647 w 3264"/>
              <a:gd name="T113" fmla="*/ 2147483647 h 4080"/>
              <a:gd name="T114" fmla="*/ 2147483647 w 3264"/>
              <a:gd name="T115" fmla="*/ 2147483647 h 4080"/>
              <a:gd name="T116" fmla="*/ 2147483647 w 3264"/>
              <a:gd name="T117" fmla="*/ 2147483647 h 4080"/>
              <a:gd name="T118" fmla="*/ 2147483647 w 3264"/>
              <a:gd name="T119" fmla="*/ 2147483647 h 408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264"/>
              <a:gd name="T181" fmla="*/ 0 h 4080"/>
              <a:gd name="T182" fmla="*/ 3264 w 3264"/>
              <a:gd name="T183" fmla="*/ 4080 h 408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264" h="4080">
                <a:moveTo>
                  <a:pt x="0" y="4072"/>
                </a:moveTo>
                <a:lnTo>
                  <a:pt x="0" y="4008"/>
                </a:lnTo>
                <a:lnTo>
                  <a:pt x="16" y="4008"/>
                </a:lnTo>
                <a:lnTo>
                  <a:pt x="16" y="4072"/>
                </a:lnTo>
                <a:lnTo>
                  <a:pt x="0" y="4072"/>
                </a:lnTo>
                <a:close/>
                <a:moveTo>
                  <a:pt x="0" y="3960"/>
                </a:moveTo>
                <a:lnTo>
                  <a:pt x="0" y="3896"/>
                </a:lnTo>
                <a:lnTo>
                  <a:pt x="16" y="3896"/>
                </a:lnTo>
                <a:lnTo>
                  <a:pt x="16" y="3960"/>
                </a:lnTo>
                <a:lnTo>
                  <a:pt x="0" y="3960"/>
                </a:lnTo>
                <a:close/>
                <a:moveTo>
                  <a:pt x="0" y="3848"/>
                </a:moveTo>
                <a:lnTo>
                  <a:pt x="0" y="3784"/>
                </a:lnTo>
                <a:lnTo>
                  <a:pt x="16" y="3784"/>
                </a:lnTo>
                <a:lnTo>
                  <a:pt x="16" y="3848"/>
                </a:lnTo>
                <a:lnTo>
                  <a:pt x="0" y="3848"/>
                </a:lnTo>
                <a:close/>
                <a:moveTo>
                  <a:pt x="0" y="3736"/>
                </a:moveTo>
                <a:lnTo>
                  <a:pt x="0" y="3672"/>
                </a:lnTo>
                <a:lnTo>
                  <a:pt x="16" y="3672"/>
                </a:lnTo>
                <a:lnTo>
                  <a:pt x="16" y="3736"/>
                </a:lnTo>
                <a:lnTo>
                  <a:pt x="0" y="3736"/>
                </a:lnTo>
                <a:close/>
                <a:moveTo>
                  <a:pt x="0" y="3624"/>
                </a:moveTo>
                <a:lnTo>
                  <a:pt x="0" y="3560"/>
                </a:lnTo>
                <a:lnTo>
                  <a:pt x="16" y="3560"/>
                </a:lnTo>
                <a:lnTo>
                  <a:pt x="16" y="3624"/>
                </a:lnTo>
                <a:lnTo>
                  <a:pt x="0" y="3624"/>
                </a:lnTo>
                <a:close/>
                <a:moveTo>
                  <a:pt x="0" y="3512"/>
                </a:moveTo>
                <a:lnTo>
                  <a:pt x="0" y="3448"/>
                </a:lnTo>
                <a:lnTo>
                  <a:pt x="16" y="3448"/>
                </a:lnTo>
                <a:lnTo>
                  <a:pt x="16" y="3512"/>
                </a:lnTo>
                <a:lnTo>
                  <a:pt x="0" y="3512"/>
                </a:lnTo>
                <a:close/>
                <a:moveTo>
                  <a:pt x="0" y="3400"/>
                </a:moveTo>
                <a:lnTo>
                  <a:pt x="0" y="3336"/>
                </a:lnTo>
                <a:lnTo>
                  <a:pt x="16" y="3336"/>
                </a:lnTo>
                <a:lnTo>
                  <a:pt x="16" y="3400"/>
                </a:lnTo>
                <a:lnTo>
                  <a:pt x="0" y="3400"/>
                </a:lnTo>
                <a:close/>
                <a:moveTo>
                  <a:pt x="0" y="3288"/>
                </a:moveTo>
                <a:lnTo>
                  <a:pt x="0" y="3224"/>
                </a:lnTo>
                <a:lnTo>
                  <a:pt x="16" y="3224"/>
                </a:lnTo>
                <a:lnTo>
                  <a:pt x="16" y="3288"/>
                </a:lnTo>
                <a:lnTo>
                  <a:pt x="0" y="3288"/>
                </a:lnTo>
                <a:close/>
                <a:moveTo>
                  <a:pt x="0" y="3176"/>
                </a:moveTo>
                <a:lnTo>
                  <a:pt x="0" y="3111"/>
                </a:lnTo>
                <a:lnTo>
                  <a:pt x="16" y="3111"/>
                </a:lnTo>
                <a:lnTo>
                  <a:pt x="16" y="3176"/>
                </a:lnTo>
                <a:lnTo>
                  <a:pt x="0" y="3176"/>
                </a:lnTo>
                <a:close/>
                <a:moveTo>
                  <a:pt x="0" y="3063"/>
                </a:moveTo>
                <a:lnTo>
                  <a:pt x="0" y="2999"/>
                </a:lnTo>
                <a:lnTo>
                  <a:pt x="16" y="2999"/>
                </a:lnTo>
                <a:lnTo>
                  <a:pt x="16" y="3063"/>
                </a:lnTo>
                <a:lnTo>
                  <a:pt x="0" y="3063"/>
                </a:lnTo>
                <a:close/>
                <a:moveTo>
                  <a:pt x="0" y="2951"/>
                </a:moveTo>
                <a:lnTo>
                  <a:pt x="0" y="2887"/>
                </a:lnTo>
                <a:lnTo>
                  <a:pt x="16" y="2887"/>
                </a:lnTo>
                <a:lnTo>
                  <a:pt x="16" y="2951"/>
                </a:lnTo>
                <a:lnTo>
                  <a:pt x="0" y="2951"/>
                </a:lnTo>
                <a:close/>
                <a:moveTo>
                  <a:pt x="0" y="2839"/>
                </a:moveTo>
                <a:lnTo>
                  <a:pt x="0" y="2775"/>
                </a:lnTo>
                <a:lnTo>
                  <a:pt x="16" y="2775"/>
                </a:lnTo>
                <a:lnTo>
                  <a:pt x="16" y="2839"/>
                </a:lnTo>
                <a:lnTo>
                  <a:pt x="0" y="2839"/>
                </a:lnTo>
                <a:close/>
                <a:moveTo>
                  <a:pt x="0" y="2727"/>
                </a:moveTo>
                <a:lnTo>
                  <a:pt x="0" y="2663"/>
                </a:lnTo>
                <a:lnTo>
                  <a:pt x="16" y="2663"/>
                </a:lnTo>
                <a:lnTo>
                  <a:pt x="16" y="2727"/>
                </a:lnTo>
                <a:lnTo>
                  <a:pt x="0" y="2727"/>
                </a:lnTo>
                <a:close/>
                <a:moveTo>
                  <a:pt x="0" y="2615"/>
                </a:moveTo>
                <a:lnTo>
                  <a:pt x="0" y="2551"/>
                </a:lnTo>
                <a:lnTo>
                  <a:pt x="16" y="2551"/>
                </a:lnTo>
                <a:lnTo>
                  <a:pt x="16" y="2615"/>
                </a:lnTo>
                <a:lnTo>
                  <a:pt x="0" y="2615"/>
                </a:lnTo>
                <a:close/>
                <a:moveTo>
                  <a:pt x="0" y="2503"/>
                </a:moveTo>
                <a:lnTo>
                  <a:pt x="0" y="2439"/>
                </a:lnTo>
                <a:lnTo>
                  <a:pt x="16" y="2439"/>
                </a:lnTo>
                <a:lnTo>
                  <a:pt x="16" y="2503"/>
                </a:lnTo>
                <a:lnTo>
                  <a:pt x="0" y="2503"/>
                </a:lnTo>
                <a:close/>
                <a:moveTo>
                  <a:pt x="0" y="2391"/>
                </a:moveTo>
                <a:lnTo>
                  <a:pt x="0" y="2327"/>
                </a:lnTo>
                <a:lnTo>
                  <a:pt x="16" y="2327"/>
                </a:lnTo>
                <a:lnTo>
                  <a:pt x="16" y="2391"/>
                </a:lnTo>
                <a:lnTo>
                  <a:pt x="0" y="2391"/>
                </a:lnTo>
                <a:close/>
                <a:moveTo>
                  <a:pt x="0" y="2279"/>
                </a:moveTo>
                <a:lnTo>
                  <a:pt x="0" y="2215"/>
                </a:lnTo>
                <a:lnTo>
                  <a:pt x="16" y="2215"/>
                </a:lnTo>
                <a:lnTo>
                  <a:pt x="16" y="2279"/>
                </a:lnTo>
                <a:lnTo>
                  <a:pt x="0" y="2279"/>
                </a:lnTo>
                <a:close/>
                <a:moveTo>
                  <a:pt x="0" y="2167"/>
                </a:moveTo>
                <a:lnTo>
                  <a:pt x="0" y="2102"/>
                </a:lnTo>
                <a:lnTo>
                  <a:pt x="16" y="2102"/>
                </a:lnTo>
                <a:lnTo>
                  <a:pt x="16" y="2167"/>
                </a:lnTo>
                <a:lnTo>
                  <a:pt x="0" y="2167"/>
                </a:lnTo>
                <a:close/>
                <a:moveTo>
                  <a:pt x="0" y="2054"/>
                </a:moveTo>
                <a:lnTo>
                  <a:pt x="0" y="1990"/>
                </a:lnTo>
                <a:lnTo>
                  <a:pt x="16" y="1990"/>
                </a:lnTo>
                <a:lnTo>
                  <a:pt x="16" y="2054"/>
                </a:lnTo>
                <a:lnTo>
                  <a:pt x="0" y="2054"/>
                </a:lnTo>
                <a:close/>
                <a:moveTo>
                  <a:pt x="0" y="1942"/>
                </a:moveTo>
                <a:lnTo>
                  <a:pt x="0" y="1878"/>
                </a:lnTo>
                <a:lnTo>
                  <a:pt x="16" y="1878"/>
                </a:lnTo>
                <a:lnTo>
                  <a:pt x="16" y="1942"/>
                </a:lnTo>
                <a:lnTo>
                  <a:pt x="0" y="1942"/>
                </a:lnTo>
                <a:close/>
                <a:moveTo>
                  <a:pt x="0" y="1830"/>
                </a:moveTo>
                <a:lnTo>
                  <a:pt x="0" y="1766"/>
                </a:lnTo>
                <a:lnTo>
                  <a:pt x="16" y="1766"/>
                </a:lnTo>
                <a:lnTo>
                  <a:pt x="16" y="1830"/>
                </a:lnTo>
                <a:lnTo>
                  <a:pt x="0" y="1830"/>
                </a:lnTo>
                <a:close/>
                <a:moveTo>
                  <a:pt x="0" y="1718"/>
                </a:moveTo>
                <a:lnTo>
                  <a:pt x="0" y="1654"/>
                </a:lnTo>
                <a:lnTo>
                  <a:pt x="16" y="1654"/>
                </a:lnTo>
                <a:lnTo>
                  <a:pt x="16" y="1718"/>
                </a:lnTo>
                <a:lnTo>
                  <a:pt x="0" y="1718"/>
                </a:lnTo>
                <a:close/>
                <a:moveTo>
                  <a:pt x="0" y="1606"/>
                </a:moveTo>
                <a:lnTo>
                  <a:pt x="0" y="1542"/>
                </a:lnTo>
                <a:lnTo>
                  <a:pt x="16" y="1542"/>
                </a:lnTo>
                <a:lnTo>
                  <a:pt x="16" y="1606"/>
                </a:lnTo>
                <a:lnTo>
                  <a:pt x="0" y="1606"/>
                </a:lnTo>
                <a:close/>
                <a:moveTo>
                  <a:pt x="0" y="1494"/>
                </a:moveTo>
                <a:lnTo>
                  <a:pt x="0" y="1430"/>
                </a:lnTo>
                <a:lnTo>
                  <a:pt x="16" y="1430"/>
                </a:lnTo>
                <a:lnTo>
                  <a:pt x="16" y="1494"/>
                </a:lnTo>
                <a:lnTo>
                  <a:pt x="0" y="1494"/>
                </a:lnTo>
                <a:close/>
                <a:moveTo>
                  <a:pt x="0" y="1382"/>
                </a:moveTo>
                <a:lnTo>
                  <a:pt x="0" y="1318"/>
                </a:lnTo>
                <a:lnTo>
                  <a:pt x="16" y="1318"/>
                </a:lnTo>
                <a:lnTo>
                  <a:pt x="16" y="1382"/>
                </a:lnTo>
                <a:lnTo>
                  <a:pt x="0" y="1382"/>
                </a:lnTo>
                <a:close/>
                <a:moveTo>
                  <a:pt x="0" y="1270"/>
                </a:moveTo>
                <a:lnTo>
                  <a:pt x="0" y="1206"/>
                </a:lnTo>
                <a:lnTo>
                  <a:pt x="16" y="1206"/>
                </a:lnTo>
                <a:lnTo>
                  <a:pt x="16" y="1270"/>
                </a:lnTo>
                <a:lnTo>
                  <a:pt x="0" y="1270"/>
                </a:lnTo>
                <a:close/>
                <a:moveTo>
                  <a:pt x="0" y="1158"/>
                </a:moveTo>
                <a:lnTo>
                  <a:pt x="0" y="1093"/>
                </a:lnTo>
                <a:lnTo>
                  <a:pt x="16" y="1093"/>
                </a:lnTo>
                <a:lnTo>
                  <a:pt x="16" y="1158"/>
                </a:lnTo>
                <a:lnTo>
                  <a:pt x="0" y="1158"/>
                </a:lnTo>
                <a:close/>
                <a:moveTo>
                  <a:pt x="0" y="1045"/>
                </a:moveTo>
                <a:lnTo>
                  <a:pt x="0" y="981"/>
                </a:lnTo>
                <a:lnTo>
                  <a:pt x="16" y="981"/>
                </a:lnTo>
                <a:lnTo>
                  <a:pt x="16" y="1045"/>
                </a:lnTo>
                <a:lnTo>
                  <a:pt x="0" y="1045"/>
                </a:lnTo>
                <a:close/>
                <a:moveTo>
                  <a:pt x="0" y="933"/>
                </a:moveTo>
                <a:lnTo>
                  <a:pt x="0" y="869"/>
                </a:lnTo>
                <a:lnTo>
                  <a:pt x="16" y="869"/>
                </a:lnTo>
                <a:lnTo>
                  <a:pt x="16" y="933"/>
                </a:lnTo>
                <a:lnTo>
                  <a:pt x="0" y="933"/>
                </a:lnTo>
                <a:close/>
                <a:moveTo>
                  <a:pt x="0" y="821"/>
                </a:moveTo>
                <a:lnTo>
                  <a:pt x="0" y="757"/>
                </a:lnTo>
                <a:lnTo>
                  <a:pt x="16" y="757"/>
                </a:lnTo>
                <a:lnTo>
                  <a:pt x="16" y="821"/>
                </a:lnTo>
                <a:lnTo>
                  <a:pt x="0" y="821"/>
                </a:lnTo>
                <a:close/>
                <a:moveTo>
                  <a:pt x="0" y="709"/>
                </a:moveTo>
                <a:lnTo>
                  <a:pt x="0" y="645"/>
                </a:lnTo>
                <a:lnTo>
                  <a:pt x="16" y="645"/>
                </a:lnTo>
                <a:lnTo>
                  <a:pt x="16" y="709"/>
                </a:lnTo>
                <a:lnTo>
                  <a:pt x="0" y="709"/>
                </a:lnTo>
                <a:close/>
                <a:moveTo>
                  <a:pt x="0" y="597"/>
                </a:moveTo>
                <a:lnTo>
                  <a:pt x="0" y="533"/>
                </a:lnTo>
                <a:lnTo>
                  <a:pt x="16" y="533"/>
                </a:lnTo>
                <a:lnTo>
                  <a:pt x="16" y="597"/>
                </a:lnTo>
                <a:lnTo>
                  <a:pt x="0" y="597"/>
                </a:lnTo>
                <a:close/>
                <a:moveTo>
                  <a:pt x="0" y="485"/>
                </a:moveTo>
                <a:lnTo>
                  <a:pt x="0" y="421"/>
                </a:lnTo>
                <a:lnTo>
                  <a:pt x="16" y="421"/>
                </a:lnTo>
                <a:lnTo>
                  <a:pt x="16" y="485"/>
                </a:lnTo>
                <a:lnTo>
                  <a:pt x="0" y="485"/>
                </a:lnTo>
                <a:close/>
                <a:moveTo>
                  <a:pt x="0" y="373"/>
                </a:moveTo>
                <a:lnTo>
                  <a:pt x="0" y="309"/>
                </a:lnTo>
                <a:lnTo>
                  <a:pt x="16" y="309"/>
                </a:lnTo>
                <a:lnTo>
                  <a:pt x="16" y="373"/>
                </a:lnTo>
                <a:lnTo>
                  <a:pt x="0" y="373"/>
                </a:lnTo>
                <a:close/>
                <a:moveTo>
                  <a:pt x="0" y="261"/>
                </a:moveTo>
                <a:lnTo>
                  <a:pt x="0" y="197"/>
                </a:lnTo>
                <a:lnTo>
                  <a:pt x="16" y="197"/>
                </a:lnTo>
                <a:lnTo>
                  <a:pt x="16" y="261"/>
                </a:lnTo>
                <a:lnTo>
                  <a:pt x="0" y="261"/>
                </a:lnTo>
                <a:close/>
                <a:moveTo>
                  <a:pt x="0" y="149"/>
                </a:moveTo>
                <a:lnTo>
                  <a:pt x="0" y="84"/>
                </a:lnTo>
                <a:lnTo>
                  <a:pt x="16" y="84"/>
                </a:lnTo>
                <a:lnTo>
                  <a:pt x="16" y="149"/>
                </a:lnTo>
                <a:lnTo>
                  <a:pt x="0" y="149"/>
                </a:lnTo>
                <a:close/>
                <a:moveTo>
                  <a:pt x="0" y="36"/>
                </a:moveTo>
                <a:lnTo>
                  <a:pt x="0" y="8"/>
                </a:lnTo>
                <a:cubicBezTo>
                  <a:pt x="0" y="4"/>
                  <a:pt x="4" y="0"/>
                  <a:pt x="8" y="0"/>
                </a:cubicBezTo>
                <a:lnTo>
                  <a:pt x="45" y="0"/>
                </a:lnTo>
                <a:lnTo>
                  <a:pt x="45" y="16"/>
                </a:lnTo>
                <a:lnTo>
                  <a:pt x="8" y="16"/>
                </a:lnTo>
                <a:lnTo>
                  <a:pt x="16" y="8"/>
                </a:lnTo>
                <a:lnTo>
                  <a:pt x="16" y="36"/>
                </a:lnTo>
                <a:lnTo>
                  <a:pt x="0" y="36"/>
                </a:lnTo>
                <a:close/>
                <a:moveTo>
                  <a:pt x="93" y="0"/>
                </a:moveTo>
                <a:lnTo>
                  <a:pt x="157" y="0"/>
                </a:lnTo>
                <a:lnTo>
                  <a:pt x="157" y="16"/>
                </a:lnTo>
                <a:lnTo>
                  <a:pt x="93" y="16"/>
                </a:lnTo>
                <a:lnTo>
                  <a:pt x="93" y="0"/>
                </a:lnTo>
                <a:close/>
                <a:moveTo>
                  <a:pt x="205" y="0"/>
                </a:moveTo>
                <a:lnTo>
                  <a:pt x="269" y="0"/>
                </a:lnTo>
                <a:lnTo>
                  <a:pt x="269" y="16"/>
                </a:lnTo>
                <a:lnTo>
                  <a:pt x="205" y="16"/>
                </a:lnTo>
                <a:lnTo>
                  <a:pt x="205" y="0"/>
                </a:lnTo>
                <a:close/>
                <a:moveTo>
                  <a:pt x="317" y="0"/>
                </a:moveTo>
                <a:lnTo>
                  <a:pt x="381" y="0"/>
                </a:lnTo>
                <a:lnTo>
                  <a:pt x="381" y="16"/>
                </a:lnTo>
                <a:lnTo>
                  <a:pt x="317" y="16"/>
                </a:lnTo>
                <a:lnTo>
                  <a:pt x="317" y="0"/>
                </a:lnTo>
                <a:close/>
                <a:moveTo>
                  <a:pt x="429" y="0"/>
                </a:moveTo>
                <a:lnTo>
                  <a:pt x="493" y="0"/>
                </a:lnTo>
                <a:lnTo>
                  <a:pt x="493" y="16"/>
                </a:lnTo>
                <a:lnTo>
                  <a:pt x="429" y="16"/>
                </a:lnTo>
                <a:lnTo>
                  <a:pt x="429" y="0"/>
                </a:lnTo>
                <a:close/>
                <a:moveTo>
                  <a:pt x="541" y="0"/>
                </a:moveTo>
                <a:lnTo>
                  <a:pt x="605" y="0"/>
                </a:lnTo>
                <a:lnTo>
                  <a:pt x="605" y="16"/>
                </a:lnTo>
                <a:lnTo>
                  <a:pt x="541" y="16"/>
                </a:lnTo>
                <a:lnTo>
                  <a:pt x="541" y="0"/>
                </a:lnTo>
                <a:close/>
                <a:moveTo>
                  <a:pt x="653" y="0"/>
                </a:moveTo>
                <a:lnTo>
                  <a:pt x="717" y="0"/>
                </a:lnTo>
                <a:lnTo>
                  <a:pt x="717" y="16"/>
                </a:lnTo>
                <a:lnTo>
                  <a:pt x="653" y="16"/>
                </a:lnTo>
                <a:lnTo>
                  <a:pt x="653" y="0"/>
                </a:lnTo>
                <a:close/>
                <a:moveTo>
                  <a:pt x="765" y="0"/>
                </a:moveTo>
                <a:lnTo>
                  <a:pt x="829" y="0"/>
                </a:lnTo>
                <a:lnTo>
                  <a:pt x="829" y="16"/>
                </a:lnTo>
                <a:lnTo>
                  <a:pt x="765" y="16"/>
                </a:lnTo>
                <a:lnTo>
                  <a:pt x="765" y="0"/>
                </a:lnTo>
                <a:close/>
                <a:moveTo>
                  <a:pt x="877" y="0"/>
                </a:moveTo>
                <a:lnTo>
                  <a:pt x="941" y="0"/>
                </a:lnTo>
                <a:lnTo>
                  <a:pt x="941" y="16"/>
                </a:lnTo>
                <a:lnTo>
                  <a:pt x="877" y="16"/>
                </a:lnTo>
                <a:lnTo>
                  <a:pt x="877" y="0"/>
                </a:lnTo>
                <a:close/>
                <a:moveTo>
                  <a:pt x="990" y="0"/>
                </a:moveTo>
                <a:lnTo>
                  <a:pt x="1054" y="0"/>
                </a:lnTo>
                <a:lnTo>
                  <a:pt x="1054" y="16"/>
                </a:lnTo>
                <a:lnTo>
                  <a:pt x="990" y="16"/>
                </a:lnTo>
                <a:lnTo>
                  <a:pt x="990" y="0"/>
                </a:lnTo>
                <a:close/>
                <a:moveTo>
                  <a:pt x="1102" y="0"/>
                </a:moveTo>
                <a:lnTo>
                  <a:pt x="1166" y="0"/>
                </a:lnTo>
                <a:lnTo>
                  <a:pt x="1166" y="16"/>
                </a:lnTo>
                <a:lnTo>
                  <a:pt x="1102" y="16"/>
                </a:lnTo>
                <a:lnTo>
                  <a:pt x="1102" y="0"/>
                </a:lnTo>
                <a:close/>
                <a:moveTo>
                  <a:pt x="1214" y="0"/>
                </a:moveTo>
                <a:lnTo>
                  <a:pt x="1278" y="0"/>
                </a:lnTo>
                <a:lnTo>
                  <a:pt x="1278" y="16"/>
                </a:lnTo>
                <a:lnTo>
                  <a:pt x="1214" y="16"/>
                </a:lnTo>
                <a:lnTo>
                  <a:pt x="1214" y="0"/>
                </a:lnTo>
                <a:close/>
                <a:moveTo>
                  <a:pt x="1326" y="0"/>
                </a:moveTo>
                <a:lnTo>
                  <a:pt x="1390" y="0"/>
                </a:lnTo>
                <a:lnTo>
                  <a:pt x="1390" y="16"/>
                </a:lnTo>
                <a:lnTo>
                  <a:pt x="1326" y="16"/>
                </a:lnTo>
                <a:lnTo>
                  <a:pt x="1326" y="0"/>
                </a:lnTo>
                <a:close/>
                <a:moveTo>
                  <a:pt x="1438" y="0"/>
                </a:moveTo>
                <a:lnTo>
                  <a:pt x="1502" y="0"/>
                </a:lnTo>
                <a:lnTo>
                  <a:pt x="1502" y="16"/>
                </a:lnTo>
                <a:lnTo>
                  <a:pt x="1438" y="16"/>
                </a:lnTo>
                <a:lnTo>
                  <a:pt x="1438" y="0"/>
                </a:lnTo>
                <a:close/>
                <a:moveTo>
                  <a:pt x="1550" y="0"/>
                </a:moveTo>
                <a:lnTo>
                  <a:pt x="1614" y="0"/>
                </a:lnTo>
                <a:lnTo>
                  <a:pt x="1614" y="16"/>
                </a:lnTo>
                <a:lnTo>
                  <a:pt x="1550" y="16"/>
                </a:lnTo>
                <a:lnTo>
                  <a:pt x="1550" y="0"/>
                </a:lnTo>
                <a:close/>
                <a:moveTo>
                  <a:pt x="1662" y="0"/>
                </a:moveTo>
                <a:lnTo>
                  <a:pt x="1726" y="0"/>
                </a:lnTo>
                <a:lnTo>
                  <a:pt x="1726" y="16"/>
                </a:lnTo>
                <a:lnTo>
                  <a:pt x="1662" y="16"/>
                </a:lnTo>
                <a:lnTo>
                  <a:pt x="1662" y="0"/>
                </a:lnTo>
                <a:close/>
                <a:moveTo>
                  <a:pt x="1774" y="0"/>
                </a:moveTo>
                <a:lnTo>
                  <a:pt x="1838" y="0"/>
                </a:lnTo>
                <a:lnTo>
                  <a:pt x="1838" y="16"/>
                </a:lnTo>
                <a:lnTo>
                  <a:pt x="1774" y="16"/>
                </a:lnTo>
                <a:lnTo>
                  <a:pt x="1774" y="0"/>
                </a:lnTo>
                <a:close/>
                <a:moveTo>
                  <a:pt x="1886" y="0"/>
                </a:moveTo>
                <a:lnTo>
                  <a:pt x="1950" y="0"/>
                </a:lnTo>
                <a:lnTo>
                  <a:pt x="1950" y="16"/>
                </a:lnTo>
                <a:lnTo>
                  <a:pt x="1886" y="16"/>
                </a:lnTo>
                <a:lnTo>
                  <a:pt x="1886" y="0"/>
                </a:lnTo>
                <a:close/>
                <a:moveTo>
                  <a:pt x="1999" y="0"/>
                </a:moveTo>
                <a:lnTo>
                  <a:pt x="2063" y="0"/>
                </a:lnTo>
                <a:lnTo>
                  <a:pt x="2063" y="16"/>
                </a:lnTo>
                <a:lnTo>
                  <a:pt x="1999" y="16"/>
                </a:lnTo>
                <a:lnTo>
                  <a:pt x="1999" y="0"/>
                </a:lnTo>
                <a:close/>
                <a:moveTo>
                  <a:pt x="2111" y="0"/>
                </a:moveTo>
                <a:lnTo>
                  <a:pt x="2175" y="0"/>
                </a:lnTo>
                <a:lnTo>
                  <a:pt x="2175" y="16"/>
                </a:lnTo>
                <a:lnTo>
                  <a:pt x="2111" y="16"/>
                </a:lnTo>
                <a:lnTo>
                  <a:pt x="2111" y="0"/>
                </a:lnTo>
                <a:close/>
                <a:moveTo>
                  <a:pt x="2223" y="0"/>
                </a:moveTo>
                <a:lnTo>
                  <a:pt x="2287" y="0"/>
                </a:lnTo>
                <a:lnTo>
                  <a:pt x="2287" y="16"/>
                </a:lnTo>
                <a:lnTo>
                  <a:pt x="2223" y="16"/>
                </a:lnTo>
                <a:lnTo>
                  <a:pt x="2223" y="0"/>
                </a:lnTo>
                <a:close/>
                <a:moveTo>
                  <a:pt x="2335" y="0"/>
                </a:moveTo>
                <a:lnTo>
                  <a:pt x="2399" y="0"/>
                </a:lnTo>
                <a:lnTo>
                  <a:pt x="2399" y="16"/>
                </a:lnTo>
                <a:lnTo>
                  <a:pt x="2335" y="16"/>
                </a:lnTo>
                <a:lnTo>
                  <a:pt x="2335" y="0"/>
                </a:lnTo>
                <a:close/>
                <a:moveTo>
                  <a:pt x="2447" y="0"/>
                </a:moveTo>
                <a:lnTo>
                  <a:pt x="2511" y="0"/>
                </a:lnTo>
                <a:lnTo>
                  <a:pt x="2511" y="16"/>
                </a:lnTo>
                <a:lnTo>
                  <a:pt x="2447" y="16"/>
                </a:lnTo>
                <a:lnTo>
                  <a:pt x="2447" y="0"/>
                </a:lnTo>
                <a:close/>
                <a:moveTo>
                  <a:pt x="2559" y="0"/>
                </a:moveTo>
                <a:lnTo>
                  <a:pt x="2623" y="0"/>
                </a:lnTo>
                <a:lnTo>
                  <a:pt x="2623" y="16"/>
                </a:lnTo>
                <a:lnTo>
                  <a:pt x="2559" y="16"/>
                </a:lnTo>
                <a:lnTo>
                  <a:pt x="2559" y="0"/>
                </a:lnTo>
                <a:close/>
                <a:moveTo>
                  <a:pt x="2671" y="0"/>
                </a:moveTo>
                <a:lnTo>
                  <a:pt x="2735" y="0"/>
                </a:lnTo>
                <a:lnTo>
                  <a:pt x="2735" y="16"/>
                </a:lnTo>
                <a:lnTo>
                  <a:pt x="2671" y="16"/>
                </a:lnTo>
                <a:lnTo>
                  <a:pt x="2671" y="0"/>
                </a:lnTo>
                <a:close/>
                <a:moveTo>
                  <a:pt x="2783" y="0"/>
                </a:moveTo>
                <a:lnTo>
                  <a:pt x="2847" y="0"/>
                </a:lnTo>
                <a:lnTo>
                  <a:pt x="2847" y="16"/>
                </a:lnTo>
                <a:lnTo>
                  <a:pt x="2783" y="16"/>
                </a:lnTo>
                <a:lnTo>
                  <a:pt x="2783" y="0"/>
                </a:lnTo>
                <a:close/>
                <a:moveTo>
                  <a:pt x="2895" y="0"/>
                </a:moveTo>
                <a:lnTo>
                  <a:pt x="2959" y="0"/>
                </a:lnTo>
                <a:lnTo>
                  <a:pt x="2959" y="16"/>
                </a:lnTo>
                <a:lnTo>
                  <a:pt x="2895" y="16"/>
                </a:lnTo>
                <a:lnTo>
                  <a:pt x="2895" y="0"/>
                </a:lnTo>
                <a:close/>
                <a:moveTo>
                  <a:pt x="3008" y="0"/>
                </a:moveTo>
                <a:lnTo>
                  <a:pt x="3072" y="0"/>
                </a:lnTo>
                <a:lnTo>
                  <a:pt x="3072" y="16"/>
                </a:lnTo>
                <a:lnTo>
                  <a:pt x="3008" y="16"/>
                </a:lnTo>
                <a:lnTo>
                  <a:pt x="3008" y="0"/>
                </a:lnTo>
                <a:close/>
                <a:moveTo>
                  <a:pt x="3120" y="0"/>
                </a:moveTo>
                <a:lnTo>
                  <a:pt x="3184" y="0"/>
                </a:lnTo>
                <a:lnTo>
                  <a:pt x="3184" y="16"/>
                </a:lnTo>
                <a:lnTo>
                  <a:pt x="3120" y="16"/>
                </a:lnTo>
                <a:lnTo>
                  <a:pt x="3120" y="0"/>
                </a:lnTo>
                <a:close/>
                <a:moveTo>
                  <a:pt x="3232" y="0"/>
                </a:moveTo>
                <a:lnTo>
                  <a:pt x="3256" y="0"/>
                </a:lnTo>
                <a:cubicBezTo>
                  <a:pt x="3261" y="0"/>
                  <a:pt x="3264" y="4"/>
                  <a:pt x="3264" y="8"/>
                </a:cubicBezTo>
                <a:lnTo>
                  <a:pt x="3264" y="48"/>
                </a:lnTo>
                <a:lnTo>
                  <a:pt x="3248" y="48"/>
                </a:lnTo>
                <a:lnTo>
                  <a:pt x="3248" y="8"/>
                </a:lnTo>
                <a:lnTo>
                  <a:pt x="3256" y="16"/>
                </a:lnTo>
                <a:lnTo>
                  <a:pt x="3232" y="16"/>
                </a:lnTo>
                <a:lnTo>
                  <a:pt x="3232" y="0"/>
                </a:lnTo>
                <a:close/>
                <a:moveTo>
                  <a:pt x="3264" y="96"/>
                </a:moveTo>
                <a:lnTo>
                  <a:pt x="3264" y="160"/>
                </a:lnTo>
                <a:lnTo>
                  <a:pt x="3248" y="160"/>
                </a:lnTo>
                <a:lnTo>
                  <a:pt x="3248" y="96"/>
                </a:lnTo>
                <a:lnTo>
                  <a:pt x="3264" y="96"/>
                </a:lnTo>
                <a:close/>
                <a:moveTo>
                  <a:pt x="3264" y="208"/>
                </a:moveTo>
                <a:lnTo>
                  <a:pt x="3264" y="272"/>
                </a:lnTo>
                <a:lnTo>
                  <a:pt x="3248" y="272"/>
                </a:lnTo>
                <a:lnTo>
                  <a:pt x="3248" y="208"/>
                </a:lnTo>
                <a:lnTo>
                  <a:pt x="3264" y="208"/>
                </a:lnTo>
                <a:close/>
                <a:moveTo>
                  <a:pt x="3264" y="320"/>
                </a:moveTo>
                <a:lnTo>
                  <a:pt x="3264" y="384"/>
                </a:lnTo>
                <a:lnTo>
                  <a:pt x="3248" y="384"/>
                </a:lnTo>
                <a:lnTo>
                  <a:pt x="3248" y="320"/>
                </a:lnTo>
                <a:lnTo>
                  <a:pt x="3264" y="320"/>
                </a:lnTo>
                <a:close/>
                <a:moveTo>
                  <a:pt x="3264" y="432"/>
                </a:moveTo>
                <a:lnTo>
                  <a:pt x="3264" y="496"/>
                </a:lnTo>
                <a:lnTo>
                  <a:pt x="3248" y="496"/>
                </a:lnTo>
                <a:lnTo>
                  <a:pt x="3248" y="432"/>
                </a:lnTo>
                <a:lnTo>
                  <a:pt x="3264" y="432"/>
                </a:lnTo>
                <a:close/>
                <a:moveTo>
                  <a:pt x="3264" y="544"/>
                </a:moveTo>
                <a:lnTo>
                  <a:pt x="3264" y="608"/>
                </a:lnTo>
                <a:lnTo>
                  <a:pt x="3248" y="608"/>
                </a:lnTo>
                <a:lnTo>
                  <a:pt x="3248" y="544"/>
                </a:lnTo>
                <a:lnTo>
                  <a:pt x="3264" y="544"/>
                </a:lnTo>
                <a:close/>
                <a:moveTo>
                  <a:pt x="3264" y="656"/>
                </a:moveTo>
                <a:lnTo>
                  <a:pt x="3264" y="720"/>
                </a:lnTo>
                <a:lnTo>
                  <a:pt x="3248" y="720"/>
                </a:lnTo>
                <a:lnTo>
                  <a:pt x="3248" y="656"/>
                </a:lnTo>
                <a:lnTo>
                  <a:pt x="3264" y="656"/>
                </a:lnTo>
                <a:close/>
                <a:moveTo>
                  <a:pt x="3264" y="769"/>
                </a:moveTo>
                <a:lnTo>
                  <a:pt x="3264" y="833"/>
                </a:lnTo>
                <a:lnTo>
                  <a:pt x="3248" y="833"/>
                </a:lnTo>
                <a:lnTo>
                  <a:pt x="3248" y="769"/>
                </a:lnTo>
                <a:lnTo>
                  <a:pt x="3264" y="769"/>
                </a:lnTo>
                <a:close/>
                <a:moveTo>
                  <a:pt x="3264" y="881"/>
                </a:moveTo>
                <a:lnTo>
                  <a:pt x="3264" y="945"/>
                </a:lnTo>
                <a:lnTo>
                  <a:pt x="3248" y="945"/>
                </a:lnTo>
                <a:lnTo>
                  <a:pt x="3248" y="881"/>
                </a:lnTo>
                <a:lnTo>
                  <a:pt x="3264" y="881"/>
                </a:lnTo>
                <a:close/>
                <a:moveTo>
                  <a:pt x="3264" y="993"/>
                </a:moveTo>
                <a:lnTo>
                  <a:pt x="3264" y="1057"/>
                </a:lnTo>
                <a:lnTo>
                  <a:pt x="3248" y="1057"/>
                </a:lnTo>
                <a:lnTo>
                  <a:pt x="3248" y="993"/>
                </a:lnTo>
                <a:lnTo>
                  <a:pt x="3264" y="993"/>
                </a:lnTo>
                <a:close/>
                <a:moveTo>
                  <a:pt x="3264" y="1105"/>
                </a:moveTo>
                <a:lnTo>
                  <a:pt x="3264" y="1169"/>
                </a:lnTo>
                <a:lnTo>
                  <a:pt x="3248" y="1169"/>
                </a:lnTo>
                <a:lnTo>
                  <a:pt x="3248" y="1105"/>
                </a:lnTo>
                <a:lnTo>
                  <a:pt x="3264" y="1105"/>
                </a:lnTo>
                <a:close/>
                <a:moveTo>
                  <a:pt x="3264" y="1217"/>
                </a:moveTo>
                <a:lnTo>
                  <a:pt x="3264" y="1281"/>
                </a:lnTo>
                <a:lnTo>
                  <a:pt x="3248" y="1281"/>
                </a:lnTo>
                <a:lnTo>
                  <a:pt x="3248" y="1217"/>
                </a:lnTo>
                <a:lnTo>
                  <a:pt x="3264" y="1217"/>
                </a:lnTo>
                <a:close/>
                <a:moveTo>
                  <a:pt x="3264" y="1329"/>
                </a:moveTo>
                <a:lnTo>
                  <a:pt x="3264" y="1393"/>
                </a:lnTo>
                <a:lnTo>
                  <a:pt x="3248" y="1393"/>
                </a:lnTo>
                <a:lnTo>
                  <a:pt x="3248" y="1329"/>
                </a:lnTo>
                <a:lnTo>
                  <a:pt x="3264" y="1329"/>
                </a:lnTo>
                <a:close/>
                <a:moveTo>
                  <a:pt x="3264" y="1441"/>
                </a:moveTo>
                <a:lnTo>
                  <a:pt x="3264" y="1505"/>
                </a:lnTo>
                <a:lnTo>
                  <a:pt x="3248" y="1505"/>
                </a:lnTo>
                <a:lnTo>
                  <a:pt x="3248" y="1441"/>
                </a:lnTo>
                <a:lnTo>
                  <a:pt x="3264" y="1441"/>
                </a:lnTo>
                <a:close/>
                <a:moveTo>
                  <a:pt x="3264" y="1553"/>
                </a:moveTo>
                <a:lnTo>
                  <a:pt x="3264" y="1617"/>
                </a:lnTo>
                <a:lnTo>
                  <a:pt x="3248" y="1617"/>
                </a:lnTo>
                <a:lnTo>
                  <a:pt x="3248" y="1553"/>
                </a:lnTo>
                <a:lnTo>
                  <a:pt x="3264" y="1553"/>
                </a:lnTo>
                <a:close/>
                <a:moveTo>
                  <a:pt x="3264" y="1665"/>
                </a:moveTo>
                <a:lnTo>
                  <a:pt x="3264" y="1729"/>
                </a:lnTo>
                <a:lnTo>
                  <a:pt x="3248" y="1729"/>
                </a:lnTo>
                <a:lnTo>
                  <a:pt x="3248" y="1665"/>
                </a:lnTo>
                <a:lnTo>
                  <a:pt x="3264" y="1665"/>
                </a:lnTo>
                <a:close/>
                <a:moveTo>
                  <a:pt x="3264" y="1778"/>
                </a:moveTo>
                <a:lnTo>
                  <a:pt x="3264" y="1842"/>
                </a:lnTo>
                <a:lnTo>
                  <a:pt x="3248" y="1842"/>
                </a:lnTo>
                <a:lnTo>
                  <a:pt x="3248" y="1778"/>
                </a:lnTo>
                <a:lnTo>
                  <a:pt x="3264" y="1778"/>
                </a:lnTo>
                <a:close/>
                <a:moveTo>
                  <a:pt x="3264" y="1890"/>
                </a:moveTo>
                <a:lnTo>
                  <a:pt x="3264" y="1954"/>
                </a:lnTo>
                <a:lnTo>
                  <a:pt x="3248" y="1954"/>
                </a:lnTo>
                <a:lnTo>
                  <a:pt x="3248" y="1890"/>
                </a:lnTo>
                <a:lnTo>
                  <a:pt x="3264" y="1890"/>
                </a:lnTo>
                <a:close/>
                <a:moveTo>
                  <a:pt x="3264" y="2002"/>
                </a:moveTo>
                <a:lnTo>
                  <a:pt x="3264" y="2066"/>
                </a:lnTo>
                <a:lnTo>
                  <a:pt x="3248" y="2066"/>
                </a:lnTo>
                <a:lnTo>
                  <a:pt x="3248" y="2002"/>
                </a:lnTo>
                <a:lnTo>
                  <a:pt x="3264" y="2002"/>
                </a:lnTo>
                <a:close/>
                <a:moveTo>
                  <a:pt x="3264" y="2114"/>
                </a:moveTo>
                <a:lnTo>
                  <a:pt x="3264" y="2178"/>
                </a:lnTo>
                <a:lnTo>
                  <a:pt x="3248" y="2178"/>
                </a:lnTo>
                <a:lnTo>
                  <a:pt x="3248" y="2114"/>
                </a:lnTo>
                <a:lnTo>
                  <a:pt x="3264" y="2114"/>
                </a:lnTo>
                <a:close/>
                <a:moveTo>
                  <a:pt x="3264" y="2226"/>
                </a:moveTo>
                <a:lnTo>
                  <a:pt x="3264" y="2290"/>
                </a:lnTo>
                <a:lnTo>
                  <a:pt x="3248" y="2290"/>
                </a:lnTo>
                <a:lnTo>
                  <a:pt x="3248" y="2226"/>
                </a:lnTo>
                <a:lnTo>
                  <a:pt x="3264" y="2226"/>
                </a:lnTo>
                <a:close/>
                <a:moveTo>
                  <a:pt x="3264" y="2338"/>
                </a:moveTo>
                <a:lnTo>
                  <a:pt x="3264" y="2402"/>
                </a:lnTo>
                <a:lnTo>
                  <a:pt x="3248" y="2402"/>
                </a:lnTo>
                <a:lnTo>
                  <a:pt x="3248" y="2338"/>
                </a:lnTo>
                <a:lnTo>
                  <a:pt x="3264" y="2338"/>
                </a:lnTo>
                <a:close/>
                <a:moveTo>
                  <a:pt x="3264" y="2450"/>
                </a:moveTo>
                <a:lnTo>
                  <a:pt x="3264" y="2514"/>
                </a:lnTo>
                <a:lnTo>
                  <a:pt x="3248" y="2514"/>
                </a:lnTo>
                <a:lnTo>
                  <a:pt x="3248" y="2450"/>
                </a:lnTo>
                <a:lnTo>
                  <a:pt x="3264" y="2450"/>
                </a:lnTo>
                <a:close/>
                <a:moveTo>
                  <a:pt x="3264" y="2562"/>
                </a:moveTo>
                <a:lnTo>
                  <a:pt x="3264" y="2626"/>
                </a:lnTo>
                <a:lnTo>
                  <a:pt x="3248" y="2626"/>
                </a:lnTo>
                <a:lnTo>
                  <a:pt x="3248" y="2562"/>
                </a:lnTo>
                <a:lnTo>
                  <a:pt x="3264" y="2562"/>
                </a:lnTo>
                <a:close/>
                <a:moveTo>
                  <a:pt x="3264" y="2674"/>
                </a:moveTo>
                <a:lnTo>
                  <a:pt x="3264" y="2739"/>
                </a:lnTo>
                <a:lnTo>
                  <a:pt x="3248" y="2739"/>
                </a:lnTo>
                <a:lnTo>
                  <a:pt x="3248" y="2674"/>
                </a:lnTo>
                <a:lnTo>
                  <a:pt x="3264" y="2674"/>
                </a:lnTo>
                <a:close/>
                <a:moveTo>
                  <a:pt x="3264" y="2787"/>
                </a:moveTo>
                <a:lnTo>
                  <a:pt x="3264" y="2851"/>
                </a:lnTo>
                <a:lnTo>
                  <a:pt x="3248" y="2851"/>
                </a:lnTo>
                <a:lnTo>
                  <a:pt x="3248" y="2787"/>
                </a:lnTo>
                <a:lnTo>
                  <a:pt x="3264" y="2787"/>
                </a:lnTo>
                <a:close/>
                <a:moveTo>
                  <a:pt x="3264" y="2899"/>
                </a:moveTo>
                <a:lnTo>
                  <a:pt x="3264" y="2963"/>
                </a:lnTo>
                <a:lnTo>
                  <a:pt x="3248" y="2963"/>
                </a:lnTo>
                <a:lnTo>
                  <a:pt x="3248" y="2899"/>
                </a:lnTo>
                <a:lnTo>
                  <a:pt x="3264" y="2899"/>
                </a:lnTo>
                <a:close/>
                <a:moveTo>
                  <a:pt x="3264" y="3011"/>
                </a:moveTo>
                <a:lnTo>
                  <a:pt x="3264" y="3075"/>
                </a:lnTo>
                <a:lnTo>
                  <a:pt x="3248" y="3075"/>
                </a:lnTo>
                <a:lnTo>
                  <a:pt x="3248" y="3011"/>
                </a:lnTo>
                <a:lnTo>
                  <a:pt x="3264" y="3011"/>
                </a:lnTo>
                <a:close/>
                <a:moveTo>
                  <a:pt x="3264" y="3123"/>
                </a:moveTo>
                <a:lnTo>
                  <a:pt x="3264" y="3187"/>
                </a:lnTo>
                <a:lnTo>
                  <a:pt x="3248" y="3187"/>
                </a:lnTo>
                <a:lnTo>
                  <a:pt x="3248" y="3123"/>
                </a:lnTo>
                <a:lnTo>
                  <a:pt x="3264" y="3123"/>
                </a:lnTo>
                <a:close/>
                <a:moveTo>
                  <a:pt x="3264" y="3235"/>
                </a:moveTo>
                <a:lnTo>
                  <a:pt x="3264" y="3299"/>
                </a:lnTo>
                <a:lnTo>
                  <a:pt x="3248" y="3299"/>
                </a:lnTo>
                <a:lnTo>
                  <a:pt x="3248" y="3235"/>
                </a:lnTo>
                <a:lnTo>
                  <a:pt x="3264" y="3235"/>
                </a:lnTo>
                <a:close/>
                <a:moveTo>
                  <a:pt x="3264" y="3347"/>
                </a:moveTo>
                <a:lnTo>
                  <a:pt x="3264" y="3411"/>
                </a:lnTo>
                <a:lnTo>
                  <a:pt x="3248" y="3411"/>
                </a:lnTo>
                <a:lnTo>
                  <a:pt x="3248" y="3347"/>
                </a:lnTo>
                <a:lnTo>
                  <a:pt x="3264" y="3347"/>
                </a:lnTo>
                <a:close/>
                <a:moveTo>
                  <a:pt x="3264" y="3459"/>
                </a:moveTo>
                <a:lnTo>
                  <a:pt x="3264" y="3523"/>
                </a:lnTo>
                <a:lnTo>
                  <a:pt x="3248" y="3523"/>
                </a:lnTo>
                <a:lnTo>
                  <a:pt x="3248" y="3459"/>
                </a:lnTo>
                <a:lnTo>
                  <a:pt x="3264" y="3459"/>
                </a:lnTo>
                <a:close/>
                <a:moveTo>
                  <a:pt x="3264" y="3571"/>
                </a:moveTo>
                <a:lnTo>
                  <a:pt x="3264" y="3635"/>
                </a:lnTo>
                <a:lnTo>
                  <a:pt x="3248" y="3635"/>
                </a:lnTo>
                <a:lnTo>
                  <a:pt x="3248" y="3571"/>
                </a:lnTo>
                <a:lnTo>
                  <a:pt x="3264" y="3571"/>
                </a:lnTo>
                <a:close/>
                <a:moveTo>
                  <a:pt x="3264" y="3683"/>
                </a:moveTo>
                <a:lnTo>
                  <a:pt x="3264" y="3748"/>
                </a:lnTo>
                <a:lnTo>
                  <a:pt x="3248" y="3748"/>
                </a:lnTo>
                <a:lnTo>
                  <a:pt x="3248" y="3683"/>
                </a:lnTo>
                <a:lnTo>
                  <a:pt x="3264" y="3683"/>
                </a:lnTo>
                <a:close/>
                <a:moveTo>
                  <a:pt x="3264" y="3796"/>
                </a:moveTo>
                <a:lnTo>
                  <a:pt x="3264" y="3860"/>
                </a:lnTo>
                <a:lnTo>
                  <a:pt x="3248" y="3860"/>
                </a:lnTo>
                <a:lnTo>
                  <a:pt x="3248" y="3796"/>
                </a:lnTo>
                <a:lnTo>
                  <a:pt x="3264" y="3796"/>
                </a:lnTo>
                <a:close/>
                <a:moveTo>
                  <a:pt x="3264" y="3908"/>
                </a:moveTo>
                <a:lnTo>
                  <a:pt x="3264" y="3972"/>
                </a:lnTo>
                <a:lnTo>
                  <a:pt x="3248" y="3972"/>
                </a:lnTo>
                <a:lnTo>
                  <a:pt x="3248" y="3908"/>
                </a:lnTo>
                <a:lnTo>
                  <a:pt x="3264" y="3908"/>
                </a:lnTo>
                <a:close/>
                <a:moveTo>
                  <a:pt x="3264" y="4020"/>
                </a:moveTo>
                <a:lnTo>
                  <a:pt x="3264" y="4072"/>
                </a:lnTo>
                <a:cubicBezTo>
                  <a:pt x="3264" y="4077"/>
                  <a:pt x="3261" y="4080"/>
                  <a:pt x="3256" y="4080"/>
                </a:cubicBezTo>
                <a:lnTo>
                  <a:pt x="3245" y="4080"/>
                </a:lnTo>
                <a:lnTo>
                  <a:pt x="3245" y="4064"/>
                </a:lnTo>
                <a:lnTo>
                  <a:pt x="3256" y="4064"/>
                </a:lnTo>
                <a:lnTo>
                  <a:pt x="3248" y="4072"/>
                </a:lnTo>
                <a:lnTo>
                  <a:pt x="3248" y="4020"/>
                </a:lnTo>
                <a:lnTo>
                  <a:pt x="3264" y="4020"/>
                </a:lnTo>
                <a:close/>
                <a:moveTo>
                  <a:pt x="3197" y="4080"/>
                </a:moveTo>
                <a:lnTo>
                  <a:pt x="3133" y="4080"/>
                </a:lnTo>
                <a:lnTo>
                  <a:pt x="3133" y="4064"/>
                </a:lnTo>
                <a:lnTo>
                  <a:pt x="3197" y="4064"/>
                </a:lnTo>
                <a:lnTo>
                  <a:pt x="3197" y="4080"/>
                </a:lnTo>
                <a:close/>
                <a:moveTo>
                  <a:pt x="3085" y="4080"/>
                </a:moveTo>
                <a:lnTo>
                  <a:pt x="3021" y="4080"/>
                </a:lnTo>
                <a:lnTo>
                  <a:pt x="3021" y="4064"/>
                </a:lnTo>
                <a:lnTo>
                  <a:pt x="3085" y="4064"/>
                </a:lnTo>
                <a:lnTo>
                  <a:pt x="3085" y="4080"/>
                </a:lnTo>
                <a:close/>
                <a:moveTo>
                  <a:pt x="2973" y="4080"/>
                </a:moveTo>
                <a:lnTo>
                  <a:pt x="2909" y="4080"/>
                </a:lnTo>
                <a:lnTo>
                  <a:pt x="2909" y="4064"/>
                </a:lnTo>
                <a:lnTo>
                  <a:pt x="2973" y="4064"/>
                </a:lnTo>
                <a:lnTo>
                  <a:pt x="2973" y="4080"/>
                </a:lnTo>
                <a:close/>
                <a:moveTo>
                  <a:pt x="2861" y="4080"/>
                </a:moveTo>
                <a:lnTo>
                  <a:pt x="2797" y="4080"/>
                </a:lnTo>
                <a:lnTo>
                  <a:pt x="2797" y="4064"/>
                </a:lnTo>
                <a:lnTo>
                  <a:pt x="2861" y="4064"/>
                </a:lnTo>
                <a:lnTo>
                  <a:pt x="2861" y="4080"/>
                </a:lnTo>
                <a:close/>
                <a:moveTo>
                  <a:pt x="2749" y="4080"/>
                </a:moveTo>
                <a:lnTo>
                  <a:pt x="2685" y="4080"/>
                </a:lnTo>
                <a:lnTo>
                  <a:pt x="2685" y="4064"/>
                </a:lnTo>
                <a:lnTo>
                  <a:pt x="2749" y="4064"/>
                </a:lnTo>
                <a:lnTo>
                  <a:pt x="2749" y="4080"/>
                </a:lnTo>
                <a:close/>
                <a:moveTo>
                  <a:pt x="2636" y="4080"/>
                </a:moveTo>
                <a:lnTo>
                  <a:pt x="2572" y="4080"/>
                </a:lnTo>
                <a:lnTo>
                  <a:pt x="2572" y="4064"/>
                </a:lnTo>
                <a:lnTo>
                  <a:pt x="2636" y="4064"/>
                </a:lnTo>
                <a:lnTo>
                  <a:pt x="2636" y="4080"/>
                </a:lnTo>
                <a:close/>
                <a:moveTo>
                  <a:pt x="2524" y="4080"/>
                </a:moveTo>
                <a:lnTo>
                  <a:pt x="2460" y="4080"/>
                </a:lnTo>
                <a:lnTo>
                  <a:pt x="2460" y="4064"/>
                </a:lnTo>
                <a:lnTo>
                  <a:pt x="2524" y="4064"/>
                </a:lnTo>
                <a:lnTo>
                  <a:pt x="2524" y="4080"/>
                </a:lnTo>
                <a:close/>
                <a:moveTo>
                  <a:pt x="2412" y="4080"/>
                </a:moveTo>
                <a:lnTo>
                  <a:pt x="2348" y="4080"/>
                </a:lnTo>
                <a:lnTo>
                  <a:pt x="2348" y="4064"/>
                </a:lnTo>
                <a:lnTo>
                  <a:pt x="2412" y="4064"/>
                </a:lnTo>
                <a:lnTo>
                  <a:pt x="2412" y="4080"/>
                </a:lnTo>
                <a:close/>
                <a:moveTo>
                  <a:pt x="2300" y="4080"/>
                </a:moveTo>
                <a:lnTo>
                  <a:pt x="2236" y="4080"/>
                </a:lnTo>
                <a:lnTo>
                  <a:pt x="2236" y="4064"/>
                </a:lnTo>
                <a:lnTo>
                  <a:pt x="2300" y="4064"/>
                </a:lnTo>
                <a:lnTo>
                  <a:pt x="2300" y="4080"/>
                </a:lnTo>
                <a:close/>
                <a:moveTo>
                  <a:pt x="2188" y="4080"/>
                </a:moveTo>
                <a:lnTo>
                  <a:pt x="2124" y="4080"/>
                </a:lnTo>
                <a:lnTo>
                  <a:pt x="2124" y="4064"/>
                </a:lnTo>
                <a:lnTo>
                  <a:pt x="2188" y="4064"/>
                </a:lnTo>
                <a:lnTo>
                  <a:pt x="2188" y="4080"/>
                </a:lnTo>
                <a:close/>
                <a:moveTo>
                  <a:pt x="2076" y="4080"/>
                </a:moveTo>
                <a:lnTo>
                  <a:pt x="2012" y="4080"/>
                </a:lnTo>
                <a:lnTo>
                  <a:pt x="2012" y="4064"/>
                </a:lnTo>
                <a:lnTo>
                  <a:pt x="2076" y="4064"/>
                </a:lnTo>
                <a:lnTo>
                  <a:pt x="2076" y="4080"/>
                </a:lnTo>
                <a:close/>
                <a:moveTo>
                  <a:pt x="1964" y="4080"/>
                </a:moveTo>
                <a:lnTo>
                  <a:pt x="1900" y="4080"/>
                </a:lnTo>
                <a:lnTo>
                  <a:pt x="1900" y="4064"/>
                </a:lnTo>
                <a:lnTo>
                  <a:pt x="1964" y="4064"/>
                </a:lnTo>
                <a:lnTo>
                  <a:pt x="1964" y="4080"/>
                </a:lnTo>
                <a:close/>
                <a:moveTo>
                  <a:pt x="1852" y="4080"/>
                </a:moveTo>
                <a:lnTo>
                  <a:pt x="1788" y="4080"/>
                </a:lnTo>
                <a:lnTo>
                  <a:pt x="1788" y="4064"/>
                </a:lnTo>
                <a:lnTo>
                  <a:pt x="1852" y="4064"/>
                </a:lnTo>
                <a:lnTo>
                  <a:pt x="1852" y="4080"/>
                </a:lnTo>
                <a:close/>
                <a:moveTo>
                  <a:pt x="1740" y="4080"/>
                </a:moveTo>
                <a:lnTo>
                  <a:pt x="1675" y="4080"/>
                </a:lnTo>
                <a:lnTo>
                  <a:pt x="1675" y="4064"/>
                </a:lnTo>
                <a:lnTo>
                  <a:pt x="1740" y="4064"/>
                </a:lnTo>
                <a:lnTo>
                  <a:pt x="1740" y="4080"/>
                </a:lnTo>
                <a:close/>
                <a:moveTo>
                  <a:pt x="1627" y="4080"/>
                </a:moveTo>
                <a:lnTo>
                  <a:pt x="1563" y="4080"/>
                </a:lnTo>
                <a:lnTo>
                  <a:pt x="1563" y="4064"/>
                </a:lnTo>
                <a:lnTo>
                  <a:pt x="1627" y="4064"/>
                </a:lnTo>
                <a:lnTo>
                  <a:pt x="1627" y="4080"/>
                </a:lnTo>
                <a:close/>
                <a:moveTo>
                  <a:pt x="1515" y="4080"/>
                </a:moveTo>
                <a:lnTo>
                  <a:pt x="1451" y="4080"/>
                </a:lnTo>
                <a:lnTo>
                  <a:pt x="1451" y="4064"/>
                </a:lnTo>
                <a:lnTo>
                  <a:pt x="1515" y="4064"/>
                </a:lnTo>
                <a:lnTo>
                  <a:pt x="1515" y="4080"/>
                </a:lnTo>
                <a:close/>
                <a:moveTo>
                  <a:pt x="1403" y="4080"/>
                </a:moveTo>
                <a:lnTo>
                  <a:pt x="1339" y="4080"/>
                </a:lnTo>
                <a:lnTo>
                  <a:pt x="1339" y="4064"/>
                </a:lnTo>
                <a:lnTo>
                  <a:pt x="1403" y="4064"/>
                </a:lnTo>
                <a:lnTo>
                  <a:pt x="1403" y="4080"/>
                </a:lnTo>
                <a:close/>
                <a:moveTo>
                  <a:pt x="1291" y="4080"/>
                </a:moveTo>
                <a:lnTo>
                  <a:pt x="1227" y="4080"/>
                </a:lnTo>
                <a:lnTo>
                  <a:pt x="1227" y="4064"/>
                </a:lnTo>
                <a:lnTo>
                  <a:pt x="1291" y="4064"/>
                </a:lnTo>
                <a:lnTo>
                  <a:pt x="1291" y="4080"/>
                </a:lnTo>
                <a:close/>
                <a:moveTo>
                  <a:pt x="1179" y="4080"/>
                </a:moveTo>
                <a:lnTo>
                  <a:pt x="1115" y="4080"/>
                </a:lnTo>
                <a:lnTo>
                  <a:pt x="1115" y="4064"/>
                </a:lnTo>
                <a:lnTo>
                  <a:pt x="1179" y="4064"/>
                </a:lnTo>
                <a:lnTo>
                  <a:pt x="1179" y="4080"/>
                </a:lnTo>
                <a:close/>
                <a:moveTo>
                  <a:pt x="1067" y="4080"/>
                </a:moveTo>
                <a:lnTo>
                  <a:pt x="1003" y="4080"/>
                </a:lnTo>
                <a:lnTo>
                  <a:pt x="1003" y="4064"/>
                </a:lnTo>
                <a:lnTo>
                  <a:pt x="1067" y="4064"/>
                </a:lnTo>
                <a:lnTo>
                  <a:pt x="1067" y="4080"/>
                </a:lnTo>
                <a:close/>
                <a:moveTo>
                  <a:pt x="955" y="4080"/>
                </a:moveTo>
                <a:lnTo>
                  <a:pt x="891" y="4080"/>
                </a:lnTo>
                <a:lnTo>
                  <a:pt x="891" y="4064"/>
                </a:lnTo>
                <a:lnTo>
                  <a:pt x="955" y="4064"/>
                </a:lnTo>
                <a:lnTo>
                  <a:pt x="955" y="4080"/>
                </a:lnTo>
                <a:close/>
                <a:moveTo>
                  <a:pt x="843" y="4080"/>
                </a:moveTo>
                <a:lnTo>
                  <a:pt x="779" y="4080"/>
                </a:lnTo>
                <a:lnTo>
                  <a:pt x="779" y="4064"/>
                </a:lnTo>
                <a:lnTo>
                  <a:pt x="843" y="4064"/>
                </a:lnTo>
                <a:lnTo>
                  <a:pt x="843" y="4080"/>
                </a:lnTo>
                <a:close/>
                <a:moveTo>
                  <a:pt x="731" y="4080"/>
                </a:moveTo>
                <a:lnTo>
                  <a:pt x="666" y="4080"/>
                </a:lnTo>
                <a:lnTo>
                  <a:pt x="666" y="4064"/>
                </a:lnTo>
                <a:lnTo>
                  <a:pt x="731" y="4064"/>
                </a:lnTo>
                <a:lnTo>
                  <a:pt x="731" y="4080"/>
                </a:lnTo>
                <a:close/>
                <a:moveTo>
                  <a:pt x="618" y="4080"/>
                </a:moveTo>
                <a:lnTo>
                  <a:pt x="554" y="4080"/>
                </a:lnTo>
                <a:lnTo>
                  <a:pt x="554" y="4064"/>
                </a:lnTo>
                <a:lnTo>
                  <a:pt x="618" y="4064"/>
                </a:lnTo>
                <a:lnTo>
                  <a:pt x="618" y="4080"/>
                </a:lnTo>
                <a:close/>
                <a:moveTo>
                  <a:pt x="506" y="4080"/>
                </a:moveTo>
                <a:lnTo>
                  <a:pt x="442" y="4080"/>
                </a:lnTo>
                <a:lnTo>
                  <a:pt x="442" y="4064"/>
                </a:lnTo>
                <a:lnTo>
                  <a:pt x="506" y="4064"/>
                </a:lnTo>
                <a:lnTo>
                  <a:pt x="506" y="4080"/>
                </a:lnTo>
                <a:close/>
                <a:moveTo>
                  <a:pt x="394" y="4080"/>
                </a:moveTo>
                <a:lnTo>
                  <a:pt x="330" y="4080"/>
                </a:lnTo>
                <a:lnTo>
                  <a:pt x="330" y="4064"/>
                </a:lnTo>
                <a:lnTo>
                  <a:pt x="394" y="4064"/>
                </a:lnTo>
                <a:lnTo>
                  <a:pt x="394" y="4080"/>
                </a:lnTo>
                <a:close/>
                <a:moveTo>
                  <a:pt x="282" y="4080"/>
                </a:moveTo>
                <a:lnTo>
                  <a:pt x="218" y="4080"/>
                </a:lnTo>
                <a:lnTo>
                  <a:pt x="218" y="4064"/>
                </a:lnTo>
                <a:lnTo>
                  <a:pt x="282" y="4064"/>
                </a:lnTo>
                <a:lnTo>
                  <a:pt x="282" y="4080"/>
                </a:lnTo>
                <a:close/>
                <a:moveTo>
                  <a:pt x="170" y="4080"/>
                </a:moveTo>
                <a:lnTo>
                  <a:pt x="106" y="4080"/>
                </a:lnTo>
                <a:lnTo>
                  <a:pt x="106" y="4064"/>
                </a:lnTo>
                <a:lnTo>
                  <a:pt x="170" y="4064"/>
                </a:lnTo>
                <a:lnTo>
                  <a:pt x="170" y="4080"/>
                </a:lnTo>
                <a:close/>
                <a:moveTo>
                  <a:pt x="58" y="4080"/>
                </a:moveTo>
                <a:lnTo>
                  <a:pt x="8" y="4080"/>
                </a:lnTo>
                <a:lnTo>
                  <a:pt x="8" y="4064"/>
                </a:lnTo>
                <a:lnTo>
                  <a:pt x="58" y="4064"/>
                </a:lnTo>
                <a:lnTo>
                  <a:pt x="58" y="4080"/>
                </a:lnTo>
                <a:close/>
              </a:path>
            </a:pathLst>
          </a:custGeom>
          <a:solidFill>
            <a:srgbClr val="A6A6A6"/>
          </a:solidFill>
          <a:ln w="0" cap="flat">
            <a:solidFill>
              <a:srgbClr val="A6A6A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36DC9A36-C468-4309-A093-786FCEE6335D}"/>
              </a:ext>
            </a:extLst>
          </p:cNvPr>
          <p:cNvGrpSpPr/>
          <p:nvPr/>
        </p:nvGrpSpPr>
        <p:grpSpPr>
          <a:xfrm>
            <a:off x="2508331" y="1771611"/>
            <a:ext cx="7885113" cy="549275"/>
            <a:chOff x="2913063" y="2072228"/>
            <a:chExt cx="7885113" cy="549275"/>
          </a:xfrm>
        </p:grpSpPr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5AC6252E-AB46-4193-B139-1E1D4B291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3075" y="2072228"/>
              <a:ext cx="2000250" cy="546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90" y="0"/>
                </a:cxn>
                <a:cxn ang="0">
                  <a:pos x="1260" y="172"/>
                </a:cxn>
                <a:cxn ang="0">
                  <a:pos x="1190" y="344"/>
                </a:cxn>
                <a:cxn ang="0">
                  <a:pos x="0" y="344"/>
                </a:cxn>
                <a:cxn ang="0">
                  <a:pos x="71" y="172"/>
                </a:cxn>
                <a:cxn ang="0">
                  <a:pos x="0" y="0"/>
                </a:cxn>
              </a:cxnLst>
              <a:rect l="0" t="0" r="r" b="b"/>
              <a:pathLst>
                <a:path w="1260" h="344">
                  <a:moveTo>
                    <a:pt x="0" y="0"/>
                  </a:moveTo>
                  <a:lnTo>
                    <a:pt x="1190" y="0"/>
                  </a:lnTo>
                  <a:lnTo>
                    <a:pt x="1260" y="172"/>
                  </a:lnTo>
                  <a:lnTo>
                    <a:pt x="1190" y="344"/>
                  </a:lnTo>
                  <a:lnTo>
                    <a:pt x="0" y="344"/>
                  </a:lnTo>
                  <a:lnTo>
                    <a:pt x="71" y="1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1400" b="1">
                <a:solidFill>
                  <a:srgbClr val="5F5F5F"/>
                </a:solidFill>
                <a:cs typeface="Arial" pitchFamily="34" charset="0"/>
              </a:endParaRPr>
            </a:p>
          </p:txBody>
        </p:sp>
        <p:sp>
          <p:nvSpPr>
            <p:cNvPr id="28" name="Rectangle 14">
              <a:extLst>
                <a:ext uri="{FF2B5EF4-FFF2-40B4-BE49-F238E27FC236}">
                  <a16:creationId xmlns:a16="http://schemas.microsoft.com/office/drawing/2014/main" id="{E4F39FC9-7521-4D1B-A6A7-C933BF995B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3651" y="2138952"/>
              <a:ext cx="35028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400" b="1" dirty="0">
                  <a:solidFill>
                    <a:srgbClr val="5F5F5F"/>
                  </a:solidFill>
                </a:rPr>
                <a:t>Gara</a:t>
              </a:r>
            </a:p>
          </p:txBody>
        </p:sp>
        <p:sp>
          <p:nvSpPr>
            <p:cNvPr id="29" name="Rectangle 16">
              <a:extLst>
                <a:ext uri="{FF2B5EF4-FFF2-40B4-BE49-F238E27FC236}">
                  <a16:creationId xmlns:a16="http://schemas.microsoft.com/office/drawing/2014/main" id="{CEF6460D-E99C-4E42-BD55-562891D6AC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1348" y="2354649"/>
              <a:ext cx="152638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400" b="1" dirty="0">
                  <a:solidFill>
                    <a:srgbClr val="5F5F5F"/>
                  </a:solidFill>
                </a:rPr>
                <a:t>(Vendor List/offerte)</a:t>
              </a:r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35A0C5E2-4FB6-4AC4-9A32-4B117AB0F8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3063" y="2075403"/>
              <a:ext cx="2000250" cy="546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90" y="0"/>
                </a:cxn>
                <a:cxn ang="0">
                  <a:pos x="1260" y="172"/>
                </a:cxn>
                <a:cxn ang="0">
                  <a:pos x="1190" y="344"/>
                </a:cxn>
                <a:cxn ang="0">
                  <a:pos x="0" y="344"/>
                </a:cxn>
                <a:cxn ang="0">
                  <a:pos x="71" y="172"/>
                </a:cxn>
                <a:cxn ang="0">
                  <a:pos x="0" y="0"/>
                </a:cxn>
              </a:cxnLst>
              <a:rect l="0" t="0" r="r" b="b"/>
              <a:pathLst>
                <a:path w="1260" h="344">
                  <a:moveTo>
                    <a:pt x="0" y="0"/>
                  </a:moveTo>
                  <a:lnTo>
                    <a:pt x="1190" y="0"/>
                  </a:lnTo>
                  <a:lnTo>
                    <a:pt x="1260" y="172"/>
                  </a:lnTo>
                  <a:lnTo>
                    <a:pt x="1190" y="344"/>
                  </a:lnTo>
                  <a:lnTo>
                    <a:pt x="0" y="344"/>
                  </a:lnTo>
                  <a:lnTo>
                    <a:pt x="71" y="1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lnSpc>
                  <a:spcPct val="105000"/>
                </a:lnSpc>
                <a:defRPr/>
              </a:pPr>
              <a:endParaRPr lang="pt-BR" sz="1400" b="1">
                <a:solidFill>
                  <a:srgbClr val="FFFFFF"/>
                </a:solidFill>
              </a:endParaRPr>
            </a:p>
          </p:txBody>
        </p:sp>
        <p:sp>
          <p:nvSpPr>
            <p:cNvPr id="31" name="Rectangle 22">
              <a:extLst>
                <a:ext uri="{FF2B5EF4-FFF2-40B4-BE49-F238E27FC236}">
                  <a16:creationId xmlns:a16="http://schemas.microsoft.com/office/drawing/2014/main" id="{6A89F346-30A8-4927-B19E-44B61924B3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4577" y="2146841"/>
              <a:ext cx="58214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it-IT" sz="1400" b="1" dirty="0">
                  <a:solidFill>
                    <a:schemeClr val="bg1"/>
                  </a:solidFill>
                </a:rPr>
                <a:t>Market </a:t>
              </a:r>
            </a:p>
          </p:txBody>
        </p:sp>
        <p:sp>
          <p:nvSpPr>
            <p:cNvPr id="32" name="Rectangle 23">
              <a:extLst>
                <a:ext uri="{FF2B5EF4-FFF2-40B4-BE49-F238E27FC236}">
                  <a16:creationId xmlns:a16="http://schemas.microsoft.com/office/drawing/2014/main" id="{788FE121-AB73-4BBD-9BFF-4BEA6F8EF6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5989" y="2326271"/>
              <a:ext cx="86145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400" b="1" dirty="0">
                  <a:solidFill>
                    <a:schemeClr val="bg1"/>
                  </a:solidFill>
                </a:rPr>
                <a:t>Intelligence</a:t>
              </a:r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ACEE2012-4232-4FC6-9A86-56F14770D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226" y="2072228"/>
              <a:ext cx="1998663" cy="546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90" y="0"/>
                </a:cxn>
                <a:cxn ang="0">
                  <a:pos x="1260" y="172"/>
                </a:cxn>
                <a:cxn ang="0">
                  <a:pos x="1190" y="344"/>
                </a:cxn>
                <a:cxn ang="0">
                  <a:pos x="0" y="344"/>
                </a:cxn>
                <a:cxn ang="0">
                  <a:pos x="71" y="172"/>
                </a:cxn>
                <a:cxn ang="0">
                  <a:pos x="0" y="0"/>
                </a:cxn>
              </a:cxnLst>
              <a:rect l="0" t="0" r="r" b="b"/>
              <a:pathLst>
                <a:path w="1260" h="344">
                  <a:moveTo>
                    <a:pt x="0" y="0"/>
                  </a:moveTo>
                  <a:lnTo>
                    <a:pt x="1190" y="0"/>
                  </a:lnTo>
                  <a:lnTo>
                    <a:pt x="1260" y="172"/>
                  </a:lnTo>
                  <a:lnTo>
                    <a:pt x="1190" y="344"/>
                  </a:lnTo>
                  <a:lnTo>
                    <a:pt x="0" y="344"/>
                  </a:lnTo>
                  <a:lnTo>
                    <a:pt x="71" y="1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lnSpc>
                  <a:spcPct val="105000"/>
                </a:lnSpc>
                <a:defRPr/>
              </a:pPr>
              <a:endParaRPr lang="pt-BR" sz="1400" b="1">
                <a:solidFill>
                  <a:srgbClr val="FFFFFF"/>
                </a:solidFill>
              </a:endParaRPr>
            </a:p>
          </p:txBody>
        </p:sp>
        <p:sp>
          <p:nvSpPr>
            <p:cNvPr id="34" name="Rectangle 26">
              <a:extLst>
                <a:ext uri="{FF2B5EF4-FFF2-40B4-BE49-F238E27FC236}">
                  <a16:creationId xmlns:a16="http://schemas.microsoft.com/office/drawing/2014/main" id="{8C4FE878-8B4C-4AE1-BEFC-12DFE37CC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5925" y="2146841"/>
              <a:ext cx="70108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400" b="1" dirty="0">
                  <a:solidFill>
                    <a:schemeClr val="bg1"/>
                  </a:solidFill>
                </a:rPr>
                <a:t>Qualifica </a:t>
              </a:r>
            </a:p>
          </p:txBody>
        </p:sp>
        <p:sp>
          <p:nvSpPr>
            <p:cNvPr id="35" name="Rectangle 27">
              <a:extLst>
                <a:ext uri="{FF2B5EF4-FFF2-40B4-BE49-F238E27FC236}">
                  <a16:creationId xmlns:a16="http://schemas.microsoft.com/office/drawing/2014/main" id="{4155AA52-DBCC-4207-A913-17666585FD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5450" y="2334981"/>
              <a:ext cx="64690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400" b="1" dirty="0">
                  <a:solidFill>
                    <a:schemeClr val="bg1"/>
                  </a:solidFill>
                </a:rPr>
                <a:t>Fornitori</a:t>
              </a:r>
            </a:p>
          </p:txBody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51EF11FF-E9A8-4BE0-B845-02C9AAB114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9989" y="2075403"/>
              <a:ext cx="2008187" cy="546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96" y="0"/>
                </a:cxn>
                <a:cxn ang="0">
                  <a:pos x="1266" y="172"/>
                </a:cxn>
                <a:cxn ang="0">
                  <a:pos x="1196" y="344"/>
                </a:cxn>
                <a:cxn ang="0">
                  <a:pos x="0" y="344"/>
                </a:cxn>
                <a:cxn ang="0">
                  <a:pos x="71" y="172"/>
                </a:cxn>
                <a:cxn ang="0">
                  <a:pos x="0" y="0"/>
                </a:cxn>
              </a:cxnLst>
              <a:rect l="0" t="0" r="r" b="b"/>
              <a:pathLst>
                <a:path w="1266" h="344">
                  <a:moveTo>
                    <a:pt x="0" y="0"/>
                  </a:moveTo>
                  <a:lnTo>
                    <a:pt x="1196" y="0"/>
                  </a:lnTo>
                  <a:lnTo>
                    <a:pt x="1266" y="172"/>
                  </a:lnTo>
                  <a:lnTo>
                    <a:pt x="1196" y="344"/>
                  </a:lnTo>
                  <a:lnTo>
                    <a:pt x="0" y="344"/>
                  </a:lnTo>
                  <a:lnTo>
                    <a:pt x="71" y="1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99"/>
            </a:solidFill>
            <a:ln w="57150"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lnSpc>
                  <a:spcPct val="105000"/>
                </a:lnSpc>
                <a:defRPr/>
              </a:pPr>
              <a:endParaRPr lang="pt-BR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37" name="Rectangle 30">
              <a:extLst>
                <a:ext uri="{FF2B5EF4-FFF2-40B4-BE49-F238E27FC236}">
                  <a16:creationId xmlns:a16="http://schemas.microsoft.com/office/drawing/2014/main" id="{4D77CB69-0CEC-49F3-B05A-05A71DFF4F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53550" y="2246858"/>
              <a:ext cx="70108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400" b="1">
                  <a:solidFill>
                    <a:schemeClr val="bg1"/>
                  </a:solidFill>
                </a:rPr>
                <a:t>Feedback</a:t>
              </a:r>
            </a:p>
          </p:txBody>
        </p:sp>
      </p:grpSp>
      <p:sp>
        <p:nvSpPr>
          <p:cNvPr id="38" name="Rectangle 31">
            <a:extLst>
              <a:ext uri="{FF2B5EF4-FFF2-40B4-BE49-F238E27FC236}">
                <a16:creationId xmlns:a16="http://schemas.microsoft.com/office/drawing/2014/main" id="{9A3227DB-1F36-407C-BF4D-6C5659011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8748" y="3515354"/>
            <a:ext cx="9425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it-IT" sz="1100" dirty="0">
                <a:solidFill>
                  <a:srgbClr val="003E74"/>
                </a:solidFill>
              </a:rPr>
              <a:t>Macro indicatori</a:t>
            </a:r>
          </a:p>
          <a:p>
            <a:pPr algn="ctr"/>
            <a:r>
              <a:rPr lang="it-IT" sz="1100" dirty="0">
                <a:solidFill>
                  <a:srgbClr val="003E74"/>
                </a:solidFill>
              </a:rPr>
              <a:t>economici </a:t>
            </a:r>
            <a:endParaRPr lang="it-IT" sz="1100" dirty="0">
              <a:solidFill>
                <a:srgbClr val="000000"/>
              </a:solidFill>
            </a:endParaRPr>
          </a:p>
        </p:txBody>
      </p:sp>
      <p:sp>
        <p:nvSpPr>
          <p:cNvPr id="40" name="Freeform 33">
            <a:extLst>
              <a:ext uri="{FF2B5EF4-FFF2-40B4-BE49-F238E27FC236}">
                <a16:creationId xmlns:a16="http://schemas.microsoft.com/office/drawing/2014/main" id="{BF526FF1-C0CA-4C1C-81B2-829A0317BEF8}"/>
              </a:ext>
            </a:extLst>
          </p:cNvPr>
          <p:cNvSpPr>
            <a:spLocks noEditPoints="1"/>
          </p:cNvSpPr>
          <p:nvPr/>
        </p:nvSpPr>
        <p:spPr bwMode="auto">
          <a:xfrm>
            <a:off x="7335920" y="5404050"/>
            <a:ext cx="1950434" cy="588625"/>
          </a:xfrm>
          <a:custGeom>
            <a:avLst/>
            <a:gdLst>
              <a:gd name="T0" fmla="*/ 2147483647 w 3409"/>
              <a:gd name="T1" fmla="*/ 0 h 866"/>
              <a:gd name="T2" fmla="*/ 2147483647 w 3409"/>
              <a:gd name="T3" fmla="*/ 2147483647 h 866"/>
              <a:gd name="T4" fmla="*/ 2147483647 w 3409"/>
              <a:gd name="T5" fmla="*/ 2147483647 h 866"/>
              <a:gd name="T6" fmla="*/ 2147483647 w 3409"/>
              <a:gd name="T7" fmla="*/ 2147483647 h 866"/>
              <a:gd name="T8" fmla="*/ 2147483647 w 3409"/>
              <a:gd name="T9" fmla="*/ 2147483647 h 866"/>
              <a:gd name="T10" fmla="*/ 2147483647 w 3409"/>
              <a:gd name="T11" fmla="*/ 2147483647 h 866"/>
              <a:gd name="T12" fmla="*/ 2147483647 w 3409"/>
              <a:gd name="T13" fmla="*/ 2147483647 h 866"/>
              <a:gd name="T14" fmla="*/ 2147483647 w 3409"/>
              <a:gd name="T15" fmla="*/ 2147483647 h 866"/>
              <a:gd name="T16" fmla="*/ 2147483647 w 3409"/>
              <a:gd name="T17" fmla="*/ 2147483647 h 866"/>
              <a:gd name="T18" fmla="*/ 2147483647 w 3409"/>
              <a:gd name="T19" fmla="*/ 2147483647 h 866"/>
              <a:gd name="T20" fmla="*/ 2147483647 w 3409"/>
              <a:gd name="T21" fmla="*/ 2147483647 h 866"/>
              <a:gd name="T22" fmla="*/ 2147483647 w 3409"/>
              <a:gd name="T23" fmla="*/ 2147483647 h 866"/>
              <a:gd name="T24" fmla="*/ 2147483647 w 3409"/>
              <a:gd name="T25" fmla="*/ 2147483647 h 866"/>
              <a:gd name="T26" fmla="*/ 2147483647 w 3409"/>
              <a:gd name="T27" fmla="*/ 2147483647 h 866"/>
              <a:gd name="T28" fmla="*/ 2147483647 w 3409"/>
              <a:gd name="T29" fmla="*/ 2147483647 h 866"/>
              <a:gd name="T30" fmla="*/ 2147483647 w 3409"/>
              <a:gd name="T31" fmla="*/ 2147483647 h 866"/>
              <a:gd name="T32" fmla="*/ 2147483647 w 3409"/>
              <a:gd name="T33" fmla="*/ 2147483647 h 866"/>
              <a:gd name="T34" fmla="*/ 2147483647 w 3409"/>
              <a:gd name="T35" fmla="*/ 2147483647 h 866"/>
              <a:gd name="T36" fmla="*/ 2147483647 w 3409"/>
              <a:gd name="T37" fmla="*/ 2147483647 h 866"/>
              <a:gd name="T38" fmla="*/ 2147483647 w 3409"/>
              <a:gd name="T39" fmla="*/ 2147483647 h 866"/>
              <a:gd name="T40" fmla="*/ 2147483647 w 3409"/>
              <a:gd name="T41" fmla="*/ 2147483647 h 866"/>
              <a:gd name="T42" fmla="*/ 2147483647 w 3409"/>
              <a:gd name="T43" fmla="*/ 2147483647 h 866"/>
              <a:gd name="T44" fmla="*/ 2147483647 w 3409"/>
              <a:gd name="T45" fmla="*/ 2147483647 h 866"/>
              <a:gd name="T46" fmla="*/ 2147483647 w 3409"/>
              <a:gd name="T47" fmla="*/ 2147483647 h 866"/>
              <a:gd name="T48" fmla="*/ 2147483647 w 3409"/>
              <a:gd name="T49" fmla="*/ 2147483647 h 866"/>
              <a:gd name="T50" fmla="*/ 2147483647 w 3409"/>
              <a:gd name="T51" fmla="*/ 2147483647 h 866"/>
              <a:gd name="T52" fmla="*/ 2147483647 w 3409"/>
              <a:gd name="T53" fmla="*/ 2147483647 h 866"/>
              <a:gd name="T54" fmla="*/ 2147483647 w 3409"/>
              <a:gd name="T55" fmla="*/ 2147483647 h 866"/>
              <a:gd name="T56" fmla="*/ 2147483647 w 3409"/>
              <a:gd name="T57" fmla="*/ 2147483647 h 866"/>
              <a:gd name="T58" fmla="*/ 2147483647 w 3409"/>
              <a:gd name="T59" fmla="*/ 2147483647 h 866"/>
              <a:gd name="T60" fmla="*/ 2147483647 w 3409"/>
              <a:gd name="T61" fmla="*/ 2147483647 h 866"/>
              <a:gd name="T62" fmla="*/ 2147483647 w 3409"/>
              <a:gd name="T63" fmla="*/ 2147483647 h 866"/>
              <a:gd name="T64" fmla="*/ 2147483647 w 3409"/>
              <a:gd name="T65" fmla="*/ 2147483647 h 866"/>
              <a:gd name="T66" fmla="*/ 2147483647 w 3409"/>
              <a:gd name="T67" fmla="*/ 2147483647 h 866"/>
              <a:gd name="T68" fmla="*/ 2147483647 w 3409"/>
              <a:gd name="T69" fmla="*/ 2147483647 h 866"/>
              <a:gd name="T70" fmla="*/ 2147483647 w 3409"/>
              <a:gd name="T71" fmla="*/ 2147483647 h 866"/>
              <a:gd name="T72" fmla="*/ 2147483647 w 3409"/>
              <a:gd name="T73" fmla="*/ 2147483647 h 866"/>
              <a:gd name="T74" fmla="*/ 2147483647 w 3409"/>
              <a:gd name="T75" fmla="*/ 2147483647 h 866"/>
              <a:gd name="T76" fmla="*/ 2147483647 w 3409"/>
              <a:gd name="T77" fmla="*/ 2147483647 h 866"/>
              <a:gd name="T78" fmla="*/ 2147483647 w 3409"/>
              <a:gd name="T79" fmla="*/ 2147483647 h 866"/>
              <a:gd name="T80" fmla="*/ 2147483647 w 3409"/>
              <a:gd name="T81" fmla="*/ 2147483647 h 866"/>
              <a:gd name="T82" fmla="*/ 2147483647 w 3409"/>
              <a:gd name="T83" fmla="*/ 2147483647 h 866"/>
              <a:gd name="T84" fmla="*/ 2147483647 w 3409"/>
              <a:gd name="T85" fmla="*/ 2147483647 h 866"/>
              <a:gd name="T86" fmla="*/ 2147483647 w 3409"/>
              <a:gd name="T87" fmla="*/ 2147483647 h 866"/>
              <a:gd name="T88" fmla="*/ 2147483647 w 3409"/>
              <a:gd name="T89" fmla="*/ 2147483647 h 866"/>
              <a:gd name="T90" fmla="*/ 2147483647 w 3409"/>
              <a:gd name="T91" fmla="*/ 2147483647 h 866"/>
              <a:gd name="T92" fmla="*/ 2147483647 w 3409"/>
              <a:gd name="T93" fmla="*/ 2147483647 h 866"/>
              <a:gd name="T94" fmla="*/ 2147483647 w 3409"/>
              <a:gd name="T95" fmla="*/ 2147483647 h 866"/>
              <a:gd name="T96" fmla="*/ 2147483647 w 3409"/>
              <a:gd name="T97" fmla="*/ 2147483647 h 866"/>
              <a:gd name="T98" fmla="*/ 2147483647 w 3409"/>
              <a:gd name="T99" fmla="*/ 2147483647 h 866"/>
              <a:gd name="T100" fmla="*/ 2147483647 w 3409"/>
              <a:gd name="T101" fmla="*/ 2147483647 h 866"/>
              <a:gd name="T102" fmla="*/ 2147483647 w 3409"/>
              <a:gd name="T103" fmla="*/ 2147483647 h 866"/>
              <a:gd name="T104" fmla="*/ 2147483647 w 3409"/>
              <a:gd name="T105" fmla="*/ 2147483647 h 866"/>
              <a:gd name="T106" fmla="*/ 2147483647 w 3409"/>
              <a:gd name="T107" fmla="*/ 2147483647 h 866"/>
              <a:gd name="T108" fmla="*/ 2147483647 w 3409"/>
              <a:gd name="T109" fmla="*/ 2147483647 h 866"/>
              <a:gd name="T110" fmla="*/ 2147483647 w 3409"/>
              <a:gd name="T111" fmla="*/ 2147483647 h 866"/>
              <a:gd name="T112" fmla="*/ 2147483647 w 3409"/>
              <a:gd name="T113" fmla="*/ 2147483647 h 866"/>
              <a:gd name="T114" fmla="*/ 2147483647 w 3409"/>
              <a:gd name="T115" fmla="*/ 2147483647 h 866"/>
              <a:gd name="T116" fmla="*/ 2147483647 w 3409"/>
              <a:gd name="T117" fmla="*/ 2147483647 h 86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409"/>
              <a:gd name="T178" fmla="*/ 0 h 866"/>
              <a:gd name="T179" fmla="*/ 3409 w 3409"/>
              <a:gd name="T180" fmla="*/ 866 h 86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409" h="866">
                <a:moveTo>
                  <a:pt x="3409" y="0"/>
                </a:moveTo>
                <a:lnTo>
                  <a:pt x="3409" y="65"/>
                </a:lnTo>
                <a:lnTo>
                  <a:pt x="3393" y="65"/>
                </a:lnTo>
                <a:lnTo>
                  <a:pt x="3393" y="0"/>
                </a:lnTo>
                <a:lnTo>
                  <a:pt x="3409" y="0"/>
                </a:lnTo>
                <a:close/>
                <a:moveTo>
                  <a:pt x="3409" y="113"/>
                </a:moveTo>
                <a:lnTo>
                  <a:pt x="3409" y="177"/>
                </a:lnTo>
                <a:lnTo>
                  <a:pt x="3393" y="177"/>
                </a:lnTo>
                <a:lnTo>
                  <a:pt x="3393" y="113"/>
                </a:lnTo>
                <a:lnTo>
                  <a:pt x="3409" y="113"/>
                </a:lnTo>
                <a:close/>
                <a:moveTo>
                  <a:pt x="3409" y="225"/>
                </a:moveTo>
                <a:lnTo>
                  <a:pt x="3409" y="289"/>
                </a:lnTo>
                <a:lnTo>
                  <a:pt x="3393" y="289"/>
                </a:lnTo>
                <a:lnTo>
                  <a:pt x="3393" y="225"/>
                </a:lnTo>
                <a:lnTo>
                  <a:pt x="3409" y="225"/>
                </a:lnTo>
                <a:close/>
                <a:moveTo>
                  <a:pt x="3409" y="337"/>
                </a:moveTo>
                <a:lnTo>
                  <a:pt x="3409" y="401"/>
                </a:lnTo>
                <a:lnTo>
                  <a:pt x="3393" y="401"/>
                </a:lnTo>
                <a:lnTo>
                  <a:pt x="3393" y="337"/>
                </a:lnTo>
                <a:lnTo>
                  <a:pt x="3409" y="337"/>
                </a:lnTo>
                <a:close/>
                <a:moveTo>
                  <a:pt x="3409" y="449"/>
                </a:moveTo>
                <a:lnTo>
                  <a:pt x="3409" y="513"/>
                </a:lnTo>
                <a:lnTo>
                  <a:pt x="3393" y="513"/>
                </a:lnTo>
                <a:lnTo>
                  <a:pt x="3393" y="449"/>
                </a:lnTo>
                <a:lnTo>
                  <a:pt x="3409" y="449"/>
                </a:lnTo>
                <a:close/>
                <a:moveTo>
                  <a:pt x="3409" y="561"/>
                </a:moveTo>
                <a:lnTo>
                  <a:pt x="3409" y="625"/>
                </a:lnTo>
                <a:lnTo>
                  <a:pt x="3393" y="625"/>
                </a:lnTo>
                <a:lnTo>
                  <a:pt x="3393" y="561"/>
                </a:lnTo>
                <a:lnTo>
                  <a:pt x="3409" y="561"/>
                </a:lnTo>
                <a:close/>
                <a:moveTo>
                  <a:pt x="3409" y="673"/>
                </a:moveTo>
                <a:lnTo>
                  <a:pt x="3409" y="737"/>
                </a:lnTo>
                <a:lnTo>
                  <a:pt x="3393" y="737"/>
                </a:lnTo>
                <a:lnTo>
                  <a:pt x="3393" y="673"/>
                </a:lnTo>
                <a:lnTo>
                  <a:pt x="3409" y="673"/>
                </a:lnTo>
                <a:close/>
                <a:moveTo>
                  <a:pt x="3409" y="785"/>
                </a:moveTo>
                <a:lnTo>
                  <a:pt x="3409" y="849"/>
                </a:lnTo>
                <a:lnTo>
                  <a:pt x="3393" y="849"/>
                </a:lnTo>
                <a:lnTo>
                  <a:pt x="3393" y="785"/>
                </a:lnTo>
                <a:lnTo>
                  <a:pt x="3409" y="785"/>
                </a:lnTo>
                <a:close/>
                <a:moveTo>
                  <a:pt x="3361" y="866"/>
                </a:moveTo>
                <a:lnTo>
                  <a:pt x="3297" y="866"/>
                </a:lnTo>
                <a:lnTo>
                  <a:pt x="3297" y="850"/>
                </a:lnTo>
                <a:lnTo>
                  <a:pt x="3361" y="850"/>
                </a:lnTo>
                <a:lnTo>
                  <a:pt x="3361" y="866"/>
                </a:lnTo>
                <a:close/>
                <a:moveTo>
                  <a:pt x="3249" y="866"/>
                </a:moveTo>
                <a:lnTo>
                  <a:pt x="3185" y="866"/>
                </a:lnTo>
                <a:lnTo>
                  <a:pt x="3185" y="850"/>
                </a:lnTo>
                <a:lnTo>
                  <a:pt x="3249" y="850"/>
                </a:lnTo>
                <a:lnTo>
                  <a:pt x="3249" y="866"/>
                </a:lnTo>
                <a:close/>
                <a:moveTo>
                  <a:pt x="3137" y="866"/>
                </a:moveTo>
                <a:lnTo>
                  <a:pt x="3073" y="866"/>
                </a:lnTo>
                <a:lnTo>
                  <a:pt x="3073" y="850"/>
                </a:lnTo>
                <a:lnTo>
                  <a:pt x="3137" y="850"/>
                </a:lnTo>
                <a:lnTo>
                  <a:pt x="3137" y="866"/>
                </a:lnTo>
                <a:close/>
                <a:moveTo>
                  <a:pt x="3025" y="866"/>
                </a:moveTo>
                <a:lnTo>
                  <a:pt x="2961" y="866"/>
                </a:lnTo>
                <a:lnTo>
                  <a:pt x="2961" y="850"/>
                </a:lnTo>
                <a:lnTo>
                  <a:pt x="3025" y="850"/>
                </a:lnTo>
                <a:lnTo>
                  <a:pt x="3025" y="866"/>
                </a:lnTo>
                <a:close/>
                <a:moveTo>
                  <a:pt x="2913" y="866"/>
                </a:moveTo>
                <a:lnTo>
                  <a:pt x="2849" y="866"/>
                </a:lnTo>
                <a:lnTo>
                  <a:pt x="2849" y="850"/>
                </a:lnTo>
                <a:lnTo>
                  <a:pt x="2913" y="850"/>
                </a:lnTo>
                <a:lnTo>
                  <a:pt x="2913" y="866"/>
                </a:lnTo>
                <a:close/>
                <a:moveTo>
                  <a:pt x="2801" y="866"/>
                </a:moveTo>
                <a:lnTo>
                  <a:pt x="2737" y="866"/>
                </a:lnTo>
                <a:lnTo>
                  <a:pt x="2737" y="850"/>
                </a:lnTo>
                <a:lnTo>
                  <a:pt x="2801" y="850"/>
                </a:lnTo>
                <a:lnTo>
                  <a:pt x="2801" y="866"/>
                </a:lnTo>
                <a:close/>
                <a:moveTo>
                  <a:pt x="2689" y="866"/>
                </a:moveTo>
                <a:lnTo>
                  <a:pt x="2625" y="866"/>
                </a:lnTo>
                <a:lnTo>
                  <a:pt x="2625" y="850"/>
                </a:lnTo>
                <a:lnTo>
                  <a:pt x="2689" y="850"/>
                </a:lnTo>
                <a:lnTo>
                  <a:pt x="2689" y="866"/>
                </a:lnTo>
                <a:close/>
                <a:moveTo>
                  <a:pt x="2577" y="866"/>
                </a:moveTo>
                <a:lnTo>
                  <a:pt x="2513" y="866"/>
                </a:lnTo>
                <a:lnTo>
                  <a:pt x="2513" y="850"/>
                </a:lnTo>
                <a:lnTo>
                  <a:pt x="2577" y="850"/>
                </a:lnTo>
                <a:lnTo>
                  <a:pt x="2577" y="866"/>
                </a:lnTo>
                <a:close/>
                <a:moveTo>
                  <a:pt x="2465" y="866"/>
                </a:moveTo>
                <a:lnTo>
                  <a:pt x="2400" y="866"/>
                </a:lnTo>
                <a:lnTo>
                  <a:pt x="2400" y="850"/>
                </a:lnTo>
                <a:lnTo>
                  <a:pt x="2465" y="850"/>
                </a:lnTo>
                <a:lnTo>
                  <a:pt x="2465" y="866"/>
                </a:lnTo>
                <a:close/>
                <a:moveTo>
                  <a:pt x="2352" y="866"/>
                </a:moveTo>
                <a:lnTo>
                  <a:pt x="2288" y="866"/>
                </a:lnTo>
                <a:lnTo>
                  <a:pt x="2288" y="850"/>
                </a:lnTo>
                <a:lnTo>
                  <a:pt x="2352" y="850"/>
                </a:lnTo>
                <a:lnTo>
                  <a:pt x="2352" y="866"/>
                </a:lnTo>
                <a:close/>
                <a:moveTo>
                  <a:pt x="2240" y="866"/>
                </a:moveTo>
                <a:lnTo>
                  <a:pt x="2176" y="866"/>
                </a:lnTo>
                <a:lnTo>
                  <a:pt x="2176" y="850"/>
                </a:lnTo>
                <a:lnTo>
                  <a:pt x="2240" y="850"/>
                </a:lnTo>
                <a:lnTo>
                  <a:pt x="2240" y="866"/>
                </a:lnTo>
                <a:close/>
                <a:moveTo>
                  <a:pt x="2128" y="866"/>
                </a:moveTo>
                <a:lnTo>
                  <a:pt x="2064" y="866"/>
                </a:lnTo>
                <a:lnTo>
                  <a:pt x="2064" y="850"/>
                </a:lnTo>
                <a:lnTo>
                  <a:pt x="2128" y="850"/>
                </a:lnTo>
                <a:lnTo>
                  <a:pt x="2128" y="866"/>
                </a:lnTo>
                <a:close/>
                <a:moveTo>
                  <a:pt x="2016" y="866"/>
                </a:moveTo>
                <a:lnTo>
                  <a:pt x="1952" y="866"/>
                </a:lnTo>
                <a:lnTo>
                  <a:pt x="1952" y="850"/>
                </a:lnTo>
                <a:lnTo>
                  <a:pt x="2016" y="850"/>
                </a:lnTo>
                <a:lnTo>
                  <a:pt x="2016" y="866"/>
                </a:lnTo>
                <a:close/>
                <a:moveTo>
                  <a:pt x="1904" y="866"/>
                </a:moveTo>
                <a:lnTo>
                  <a:pt x="1840" y="866"/>
                </a:lnTo>
                <a:lnTo>
                  <a:pt x="1840" y="850"/>
                </a:lnTo>
                <a:lnTo>
                  <a:pt x="1904" y="850"/>
                </a:lnTo>
                <a:lnTo>
                  <a:pt x="1904" y="866"/>
                </a:lnTo>
                <a:close/>
                <a:moveTo>
                  <a:pt x="1792" y="866"/>
                </a:moveTo>
                <a:lnTo>
                  <a:pt x="1728" y="866"/>
                </a:lnTo>
                <a:lnTo>
                  <a:pt x="1728" y="850"/>
                </a:lnTo>
                <a:lnTo>
                  <a:pt x="1792" y="850"/>
                </a:lnTo>
                <a:lnTo>
                  <a:pt x="1792" y="866"/>
                </a:lnTo>
                <a:close/>
                <a:moveTo>
                  <a:pt x="1680" y="866"/>
                </a:moveTo>
                <a:lnTo>
                  <a:pt x="1616" y="866"/>
                </a:lnTo>
                <a:lnTo>
                  <a:pt x="1616" y="850"/>
                </a:lnTo>
                <a:lnTo>
                  <a:pt x="1680" y="850"/>
                </a:lnTo>
                <a:lnTo>
                  <a:pt x="1680" y="866"/>
                </a:lnTo>
                <a:close/>
                <a:moveTo>
                  <a:pt x="1568" y="866"/>
                </a:moveTo>
                <a:lnTo>
                  <a:pt x="1504" y="866"/>
                </a:lnTo>
                <a:lnTo>
                  <a:pt x="1504" y="850"/>
                </a:lnTo>
                <a:lnTo>
                  <a:pt x="1568" y="850"/>
                </a:lnTo>
                <a:lnTo>
                  <a:pt x="1568" y="866"/>
                </a:lnTo>
                <a:close/>
                <a:moveTo>
                  <a:pt x="1456" y="866"/>
                </a:moveTo>
                <a:lnTo>
                  <a:pt x="1391" y="866"/>
                </a:lnTo>
                <a:lnTo>
                  <a:pt x="1391" y="850"/>
                </a:lnTo>
                <a:lnTo>
                  <a:pt x="1456" y="850"/>
                </a:lnTo>
                <a:lnTo>
                  <a:pt x="1456" y="866"/>
                </a:lnTo>
                <a:close/>
                <a:moveTo>
                  <a:pt x="1343" y="866"/>
                </a:moveTo>
                <a:lnTo>
                  <a:pt x="1279" y="866"/>
                </a:lnTo>
                <a:lnTo>
                  <a:pt x="1279" y="850"/>
                </a:lnTo>
                <a:lnTo>
                  <a:pt x="1343" y="850"/>
                </a:lnTo>
                <a:lnTo>
                  <a:pt x="1343" y="866"/>
                </a:lnTo>
                <a:close/>
                <a:moveTo>
                  <a:pt x="1231" y="866"/>
                </a:moveTo>
                <a:lnTo>
                  <a:pt x="1167" y="866"/>
                </a:lnTo>
                <a:lnTo>
                  <a:pt x="1167" y="850"/>
                </a:lnTo>
                <a:lnTo>
                  <a:pt x="1231" y="850"/>
                </a:lnTo>
                <a:lnTo>
                  <a:pt x="1231" y="866"/>
                </a:lnTo>
                <a:close/>
                <a:moveTo>
                  <a:pt x="1119" y="866"/>
                </a:moveTo>
                <a:lnTo>
                  <a:pt x="1055" y="866"/>
                </a:lnTo>
                <a:lnTo>
                  <a:pt x="1055" y="850"/>
                </a:lnTo>
                <a:lnTo>
                  <a:pt x="1119" y="850"/>
                </a:lnTo>
                <a:lnTo>
                  <a:pt x="1119" y="866"/>
                </a:lnTo>
                <a:close/>
                <a:moveTo>
                  <a:pt x="1007" y="866"/>
                </a:moveTo>
                <a:lnTo>
                  <a:pt x="943" y="866"/>
                </a:lnTo>
                <a:lnTo>
                  <a:pt x="943" y="850"/>
                </a:lnTo>
                <a:lnTo>
                  <a:pt x="1007" y="850"/>
                </a:lnTo>
                <a:lnTo>
                  <a:pt x="1007" y="866"/>
                </a:lnTo>
                <a:close/>
                <a:moveTo>
                  <a:pt x="895" y="866"/>
                </a:moveTo>
                <a:lnTo>
                  <a:pt x="831" y="866"/>
                </a:lnTo>
                <a:lnTo>
                  <a:pt x="831" y="850"/>
                </a:lnTo>
                <a:lnTo>
                  <a:pt x="895" y="850"/>
                </a:lnTo>
                <a:lnTo>
                  <a:pt x="895" y="866"/>
                </a:lnTo>
                <a:close/>
                <a:moveTo>
                  <a:pt x="783" y="866"/>
                </a:moveTo>
                <a:lnTo>
                  <a:pt x="719" y="866"/>
                </a:lnTo>
                <a:lnTo>
                  <a:pt x="719" y="850"/>
                </a:lnTo>
                <a:lnTo>
                  <a:pt x="783" y="850"/>
                </a:lnTo>
                <a:lnTo>
                  <a:pt x="783" y="866"/>
                </a:lnTo>
                <a:close/>
                <a:moveTo>
                  <a:pt x="671" y="866"/>
                </a:moveTo>
                <a:lnTo>
                  <a:pt x="607" y="866"/>
                </a:lnTo>
                <a:lnTo>
                  <a:pt x="607" y="850"/>
                </a:lnTo>
                <a:lnTo>
                  <a:pt x="671" y="850"/>
                </a:lnTo>
                <a:lnTo>
                  <a:pt x="671" y="866"/>
                </a:lnTo>
                <a:close/>
                <a:moveTo>
                  <a:pt x="559" y="866"/>
                </a:moveTo>
                <a:lnTo>
                  <a:pt x="495" y="866"/>
                </a:lnTo>
                <a:lnTo>
                  <a:pt x="495" y="850"/>
                </a:lnTo>
                <a:lnTo>
                  <a:pt x="559" y="850"/>
                </a:lnTo>
                <a:lnTo>
                  <a:pt x="559" y="866"/>
                </a:lnTo>
                <a:close/>
                <a:moveTo>
                  <a:pt x="446" y="866"/>
                </a:moveTo>
                <a:lnTo>
                  <a:pt x="382" y="866"/>
                </a:lnTo>
                <a:lnTo>
                  <a:pt x="382" y="850"/>
                </a:lnTo>
                <a:lnTo>
                  <a:pt x="446" y="850"/>
                </a:lnTo>
                <a:lnTo>
                  <a:pt x="446" y="866"/>
                </a:lnTo>
                <a:close/>
                <a:moveTo>
                  <a:pt x="334" y="866"/>
                </a:moveTo>
                <a:lnTo>
                  <a:pt x="270" y="866"/>
                </a:lnTo>
                <a:lnTo>
                  <a:pt x="270" y="850"/>
                </a:lnTo>
                <a:lnTo>
                  <a:pt x="334" y="850"/>
                </a:lnTo>
                <a:lnTo>
                  <a:pt x="334" y="866"/>
                </a:lnTo>
                <a:close/>
                <a:moveTo>
                  <a:pt x="222" y="866"/>
                </a:moveTo>
                <a:lnTo>
                  <a:pt x="158" y="866"/>
                </a:lnTo>
                <a:lnTo>
                  <a:pt x="158" y="850"/>
                </a:lnTo>
                <a:lnTo>
                  <a:pt x="222" y="850"/>
                </a:lnTo>
                <a:lnTo>
                  <a:pt x="222" y="866"/>
                </a:lnTo>
                <a:close/>
                <a:moveTo>
                  <a:pt x="110" y="866"/>
                </a:moveTo>
                <a:lnTo>
                  <a:pt x="83" y="866"/>
                </a:lnTo>
                <a:cubicBezTo>
                  <a:pt x="79" y="866"/>
                  <a:pt x="75" y="862"/>
                  <a:pt x="75" y="858"/>
                </a:cubicBezTo>
                <a:lnTo>
                  <a:pt x="75" y="821"/>
                </a:lnTo>
                <a:lnTo>
                  <a:pt x="91" y="821"/>
                </a:lnTo>
                <a:lnTo>
                  <a:pt x="91" y="858"/>
                </a:lnTo>
                <a:lnTo>
                  <a:pt x="83" y="850"/>
                </a:lnTo>
                <a:lnTo>
                  <a:pt x="110" y="850"/>
                </a:lnTo>
                <a:lnTo>
                  <a:pt x="110" y="866"/>
                </a:lnTo>
                <a:close/>
                <a:moveTo>
                  <a:pt x="75" y="773"/>
                </a:moveTo>
                <a:lnTo>
                  <a:pt x="75" y="708"/>
                </a:lnTo>
                <a:lnTo>
                  <a:pt x="91" y="708"/>
                </a:lnTo>
                <a:lnTo>
                  <a:pt x="91" y="773"/>
                </a:lnTo>
                <a:lnTo>
                  <a:pt x="75" y="773"/>
                </a:lnTo>
                <a:close/>
                <a:moveTo>
                  <a:pt x="75" y="660"/>
                </a:moveTo>
                <a:lnTo>
                  <a:pt x="75" y="596"/>
                </a:lnTo>
                <a:lnTo>
                  <a:pt x="91" y="596"/>
                </a:lnTo>
                <a:lnTo>
                  <a:pt x="91" y="660"/>
                </a:lnTo>
                <a:lnTo>
                  <a:pt x="75" y="660"/>
                </a:lnTo>
                <a:close/>
                <a:moveTo>
                  <a:pt x="75" y="548"/>
                </a:moveTo>
                <a:lnTo>
                  <a:pt x="75" y="484"/>
                </a:lnTo>
                <a:lnTo>
                  <a:pt x="91" y="484"/>
                </a:lnTo>
                <a:lnTo>
                  <a:pt x="91" y="548"/>
                </a:lnTo>
                <a:lnTo>
                  <a:pt x="75" y="548"/>
                </a:lnTo>
                <a:close/>
                <a:moveTo>
                  <a:pt x="75" y="436"/>
                </a:moveTo>
                <a:lnTo>
                  <a:pt x="75" y="372"/>
                </a:lnTo>
                <a:lnTo>
                  <a:pt x="91" y="372"/>
                </a:lnTo>
                <a:lnTo>
                  <a:pt x="91" y="436"/>
                </a:lnTo>
                <a:lnTo>
                  <a:pt x="75" y="436"/>
                </a:lnTo>
                <a:close/>
                <a:moveTo>
                  <a:pt x="75" y="324"/>
                </a:moveTo>
                <a:lnTo>
                  <a:pt x="75" y="260"/>
                </a:lnTo>
                <a:lnTo>
                  <a:pt x="91" y="260"/>
                </a:lnTo>
                <a:lnTo>
                  <a:pt x="91" y="324"/>
                </a:lnTo>
                <a:lnTo>
                  <a:pt x="75" y="324"/>
                </a:lnTo>
                <a:close/>
                <a:moveTo>
                  <a:pt x="75" y="212"/>
                </a:moveTo>
                <a:lnTo>
                  <a:pt x="75" y="148"/>
                </a:lnTo>
                <a:lnTo>
                  <a:pt x="91" y="148"/>
                </a:lnTo>
                <a:lnTo>
                  <a:pt x="91" y="212"/>
                </a:lnTo>
                <a:lnTo>
                  <a:pt x="75" y="212"/>
                </a:lnTo>
                <a:close/>
                <a:moveTo>
                  <a:pt x="75" y="100"/>
                </a:moveTo>
                <a:lnTo>
                  <a:pt x="75" y="36"/>
                </a:lnTo>
                <a:lnTo>
                  <a:pt x="91" y="36"/>
                </a:lnTo>
                <a:lnTo>
                  <a:pt x="91" y="100"/>
                </a:lnTo>
                <a:lnTo>
                  <a:pt x="75" y="100"/>
                </a:lnTo>
                <a:close/>
                <a:moveTo>
                  <a:pt x="2" y="159"/>
                </a:moveTo>
                <a:lnTo>
                  <a:pt x="83" y="19"/>
                </a:lnTo>
                <a:lnTo>
                  <a:pt x="165" y="159"/>
                </a:lnTo>
                <a:cubicBezTo>
                  <a:pt x="167" y="163"/>
                  <a:pt x="166" y="168"/>
                  <a:pt x="162" y="170"/>
                </a:cubicBezTo>
                <a:cubicBezTo>
                  <a:pt x="158" y="172"/>
                  <a:pt x="154" y="171"/>
                  <a:pt x="151" y="167"/>
                </a:cubicBezTo>
                <a:lnTo>
                  <a:pt x="77" y="39"/>
                </a:lnTo>
                <a:lnTo>
                  <a:pt x="90" y="39"/>
                </a:lnTo>
                <a:lnTo>
                  <a:pt x="16" y="167"/>
                </a:lnTo>
                <a:cubicBezTo>
                  <a:pt x="13" y="171"/>
                  <a:pt x="9" y="172"/>
                  <a:pt x="5" y="170"/>
                </a:cubicBezTo>
                <a:cubicBezTo>
                  <a:pt x="1" y="168"/>
                  <a:pt x="0" y="163"/>
                  <a:pt x="2" y="159"/>
                </a:cubicBezTo>
                <a:close/>
              </a:path>
            </a:pathLst>
          </a:custGeom>
          <a:solidFill>
            <a:srgbClr val="065D98"/>
          </a:solidFill>
          <a:ln w="0" cap="flat">
            <a:solidFill>
              <a:srgbClr val="065D9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41" name="Rectangle 34">
            <a:extLst>
              <a:ext uri="{FF2B5EF4-FFF2-40B4-BE49-F238E27FC236}">
                <a16:creationId xmlns:a16="http://schemas.microsoft.com/office/drawing/2014/main" id="{E5405F7D-AD07-4482-903A-979B75A17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2472" y="5499669"/>
            <a:ext cx="16069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it-IT" sz="1100" dirty="0">
                <a:solidFill>
                  <a:srgbClr val="003E74"/>
                </a:solidFill>
                <a:latin typeface="EniTabReg" panose="02000506030000020004"/>
              </a:rPr>
              <a:t>Impatto su Scoring Model di gara e vendor list </a:t>
            </a:r>
            <a:endParaRPr lang="it-IT" sz="1100" dirty="0">
              <a:solidFill>
                <a:srgbClr val="000000"/>
              </a:solidFill>
              <a:latin typeface="EniTabReg" panose="02000506030000020004"/>
            </a:endParaRPr>
          </a:p>
        </p:txBody>
      </p:sp>
      <p:sp>
        <p:nvSpPr>
          <p:cNvPr id="48" name="Freeform 41">
            <a:extLst>
              <a:ext uri="{FF2B5EF4-FFF2-40B4-BE49-F238E27FC236}">
                <a16:creationId xmlns:a16="http://schemas.microsoft.com/office/drawing/2014/main" id="{9A9760DD-3799-49BB-82A8-21FB0715B7F9}"/>
              </a:ext>
            </a:extLst>
          </p:cNvPr>
          <p:cNvSpPr>
            <a:spLocks noEditPoints="1"/>
          </p:cNvSpPr>
          <p:nvPr/>
        </p:nvSpPr>
        <p:spPr bwMode="auto">
          <a:xfrm>
            <a:off x="5442031" y="5404050"/>
            <a:ext cx="4005262" cy="741779"/>
          </a:xfrm>
          <a:custGeom>
            <a:avLst/>
            <a:gdLst>
              <a:gd name="T0" fmla="*/ 2147483647 w 6729"/>
              <a:gd name="T1" fmla="*/ 2147483647 h 1307"/>
              <a:gd name="T2" fmla="*/ 2147483647 w 6729"/>
              <a:gd name="T3" fmla="*/ 2147483647 h 1307"/>
              <a:gd name="T4" fmla="*/ 2147483647 w 6729"/>
              <a:gd name="T5" fmla="*/ 2147483647 h 1307"/>
              <a:gd name="T6" fmla="*/ 2147483647 w 6729"/>
              <a:gd name="T7" fmla="*/ 2147483647 h 1307"/>
              <a:gd name="T8" fmla="*/ 2147483647 w 6729"/>
              <a:gd name="T9" fmla="*/ 2147483647 h 1307"/>
              <a:gd name="T10" fmla="*/ 2147483647 w 6729"/>
              <a:gd name="T11" fmla="*/ 2147483647 h 1307"/>
              <a:gd name="T12" fmla="*/ 2147483647 w 6729"/>
              <a:gd name="T13" fmla="*/ 2147483647 h 1307"/>
              <a:gd name="T14" fmla="*/ 2147483647 w 6729"/>
              <a:gd name="T15" fmla="*/ 2147483647 h 1307"/>
              <a:gd name="T16" fmla="*/ 2147483647 w 6729"/>
              <a:gd name="T17" fmla="*/ 2147483647 h 1307"/>
              <a:gd name="T18" fmla="*/ 2147483647 w 6729"/>
              <a:gd name="T19" fmla="*/ 2147483647 h 1307"/>
              <a:gd name="T20" fmla="*/ 2147483647 w 6729"/>
              <a:gd name="T21" fmla="*/ 2147483647 h 1307"/>
              <a:gd name="T22" fmla="*/ 2147483647 w 6729"/>
              <a:gd name="T23" fmla="*/ 2147483647 h 1307"/>
              <a:gd name="T24" fmla="*/ 2147483647 w 6729"/>
              <a:gd name="T25" fmla="*/ 2147483647 h 1307"/>
              <a:gd name="T26" fmla="*/ 2147483647 w 6729"/>
              <a:gd name="T27" fmla="*/ 2147483647 h 1307"/>
              <a:gd name="T28" fmla="*/ 2147483647 w 6729"/>
              <a:gd name="T29" fmla="*/ 2147483647 h 1307"/>
              <a:gd name="T30" fmla="*/ 2147483647 w 6729"/>
              <a:gd name="T31" fmla="*/ 2147483647 h 1307"/>
              <a:gd name="T32" fmla="*/ 2147483647 w 6729"/>
              <a:gd name="T33" fmla="*/ 2147483647 h 1307"/>
              <a:gd name="T34" fmla="*/ 2147483647 w 6729"/>
              <a:gd name="T35" fmla="*/ 2147483647 h 1307"/>
              <a:gd name="T36" fmla="*/ 2147483647 w 6729"/>
              <a:gd name="T37" fmla="*/ 2147483647 h 1307"/>
              <a:gd name="T38" fmla="*/ 2147483647 w 6729"/>
              <a:gd name="T39" fmla="*/ 2147483647 h 1307"/>
              <a:gd name="T40" fmla="*/ 2147483647 w 6729"/>
              <a:gd name="T41" fmla="*/ 2147483647 h 1307"/>
              <a:gd name="T42" fmla="*/ 2147483647 w 6729"/>
              <a:gd name="T43" fmla="*/ 2147483647 h 1307"/>
              <a:gd name="T44" fmla="*/ 2147483647 w 6729"/>
              <a:gd name="T45" fmla="*/ 2147483647 h 1307"/>
              <a:gd name="T46" fmla="*/ 2147483647 w 6729"/>
              <a:gd name="T47" fmla="*/ 2147483647 h 1307"/>
              <a:gd name="T48" fmla="*/ 2147483647 w 6729"/>
              <a:gd name="T49" fmla="*/ 2147483647 h 1307"/>
              <a:gd name="T50" fmla="*/ 2147483647 w 6729"/>
              <a:gd name="T51" fmla="*/ 2147483647 h 1307"/>
              <a:gd name="T52" fmla="*/ 2147483647 w 6729"/>
              <a:gd name="T53" fmla="*/ 2147483647 h 1307"/>
              <a:gd name="T54" fmla="*/ 2147483647 w 6729"/>
              <a:gd name="T55" fmla="*/ 2147483647 h 1307"/>
              <a:gd name="T56" fmla="*/ 2147483647 w 6729"/>
              <a:gd name="T57" fmla="*/ 2147483647 h 1307"/>
              <a:gd name="T58" fmla="*/ 2147483647 w 6729"/>
              <a:gd name="T59" fmla="*/ 2147483647 h 1307"/>
              <a:gd name="T60" fmla="*/ 2147483647 w 6729"/>
              <a:gd name="T61" fmla="*/ 2147483647 h 1307"/>
              <a:gd name="T62" fmla="*/ 2147483647 w 6729"/>
              <a:gd name="T63" fmla="*/ 2147483647 h 1307"/>
              <a:gd name="T64" fmla="*/ 2147483647 w 6729"/>
              <a:gd name="T65" fmla="*/ 2147483647 h 1307"/>
              <a:gd name="T66" fmla="*/ 2147483647 w 6729"/>
              <a:gd name="T67" fmla="*/ 2147483647 h 1307"/>
              <a:gd name="T68" fmla="*/ 2147483647 w 6729"/>
              <a:gd name="T69" fmla="*/ 2147483647 h 1307"/>
              <a:gd name="T70" fmla="*/ 2147483647 w 6729"/>
              <a:gd name="T71" fmla="*/ 2147483647 h 1307"/>
              <a:gd name="T72" fmla="*/ 2147483647 w 6729"/>
              <a:gd name="T73" fmla="*/ 2147483647 h 1307"/>
              <a:gd name="T74" fmla="*/ 2147483647 w 6729"/>
              <a:gd name="T75" fmla="*/ 2147483647 h 1307"/>
              <a:gd name="T76" fmla="*/ 2147483647 w 6729"/>
              <a:gd name="T77" fmla="*/ 2147483647 h 1307"/>
              <a:gd name="T78" fmla="*/ 2147483647 w 6729"/>
              <a:gd name="T79" fmla="*/ 2147483647 h 1307"/>
              <a:gd name="T80" fmla="*/ 2147483647 w 6729"/>
              <a:gd name="T81" fmla="*/ 2147483647 h 1307"/>
              <a:gd name="T82" fmla="*/ 2147483647 w 6729"/>
              <a:gd name="T83" fmla="*/ 2147483647 h 1307"/>
              <a:gd name="T84" fmla="*/ 2147483647 w 6729"/>
              <a:gd name="T85" fmla="*/ 2147483647 h 1307"/>
              <a:gd name="T86" fmla="*/ 2147483647 w 6729"/>
              <a:gd name="T87" fmla="*/ 2147483647 h 1307"/>
              <a:gd name="T88" fmla="*/ 2147483647 w 6729"/>
              <a:gd name="T89" fmla="*/ 2147483647 h 1307"/>
              <a:gd name="T90" fmla="*/ 2147483647 w 6729"/>
              <a:gd name="T91" fmla="*/ 2147483647 h 1307"/>
              <a:gd name="T92" fmla="*/ 2147483647 w 6729"/>
              <a:gd name="T93" fmla="*/ 2147483647 h 1307"/>
              <a:gd name="T94" fmla="*/ 2147483647 w 6729"/>
              <a:gd name="T95" fmla="*/ 2147483647 h 1307"/>
              <a:gd name="T96" fmla="*/ 2147483647 w 6729"/>
              <a:gd name="T97" fmla="*/ 2147483647 h 1307"/>
              <a:gd name="T98" fmla="*/ 2147483647 w 6729"/>
              <a:gd name="T99" fmla="*/ 2147483647 h 1307"/>
              <a:gd name="T100" fmla="*/ 2147483647 w 6729"/>
              <a:gd name="T101" fmla="*/ 2147483647 h 1307"/>
              <a:gd name="T102" fmla="*/ 2147483647 w 6729"/>
              <a:gd name="T103" fmla="*/ 2147483647 h 1307"/>
              <a:gd name="T104" fmla="*/ 2147483647 w 6729"/>
              <a:gd name="T105" fmla="*/ 2147483647 h 1307"/>
              <a:gd name="T106" fmla="*/ 2147483647 w 6729"/>
              <a:gd name="T107" fmla="*/ 2147483647 h 1307"/>
              <a:gd name="T108" fmla="*/ 2147483647 w 6729"/>
              <a:gd name="T109" fmla="*/ 2147483647 h 1307"/>
              <a:gd name="T110" fmla="*/ 2147483647 w 6729"/>
              <a:gd name="T111" fmla="*/ 2147483647 h 1307"/>
              <a:gd name="T112" fmla="*/ 2147483647 w 6729"/>
              <a:gd name="T113" fmla="*/ 2147483647 h 1307"/>
              <a:gd name="T114" fmla="*/ 2147483647 w 6729"/>
              <a:gd name="T115" fmla="*/ 2147483647 h 1307"/>
              <a:gd name="T116" fmla="*/ 2147483647 w 6729"/>
              <a:gd name="T117" fmla="*/ 2147483647 h 1307"/>
              <a:gd name="T118" fmla="*/ 2147483647 w 6729"/>
              <a:gd name="T119" fmla="*/ 2147483647 h 130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729"/>
              <a:gd name="T181" fmla="*/ 0 h 1307"/>
              <a:gd name="T182" fmla="*/ 6729 w 6729"/>
              <a:gd name="T183" fmla="*/ 1307 h 130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729" h="1307">
                <a:moveTo>
                  <a:pt x="6729" y="0"/>
                </a:moveTo>
                <a:lnTo>
                  <a:pt x="6729" y="65"/>
                </a:lnTo>
                <a:lnTo>
                  <a:pt x="6713" y="65"/>
                </a:lnTo>
                <a:lnTo>
                  <a:pt x="6713" y="0"/>
                </a:lnTo>
                <a:lnTo>
                  <a:pt x="6729" y="0"/>
                </a:lnTo>
                <a:close/>
                <a:moveTo>
                  <a:pt x="6729" y="113"/>
                </a:moveTo>
                <a:lnTo>
                  <a:pt x="6729" y="177"/>
                </a:lnTo>
                <a:lnTo>
                  <a:pt x="6713" y="177"/>
                </a:lnTo>
                <a:lnTo>
                  <a:pt x="6713" y="113"/>
                </a:lnTo>
                <a:lnTo>
                  <a:pt x="6729" y="113"/>
                </a:lnTo>
                <a:close/>
                <a:moveTo>
                  <a:pt x="6729" y="225"/>
                </a:moveTo>
                <a:lnTo>
                  <a:pt x="6729" y="289"/>
                </a:lnTo>
                <a:lnTo>
                  <a:pt x="6713" y="289"/>
                </a:lnTo>
                <a:lnTo>
                  <a:pt x="6713" y="225"/>
                </a:lnTo>
                <a:lnTo>
                  <a:pt x="6729" y="225"/>
                </a:lnTo>
                <a:close/>
                <a:moveTo>
                  <a:pt x="6729" y="337"/>
                </a:moveTo>
                <a:lnTo>
                  <a:pt x="6729" y="401"/>
                </a:lnTo>
                <a:lnTo>
                  <a:pt x="6713" y="401"/>
                </a:lnTo>
                <a:lnTo>
                  <a:pt x="6713" y="337"/>
                </a:lnTo>
                <a:lnTo>
                  <a:pt x="6729" y="337"/>
                </a:lnTo>
                <a:close/>
                <a:moveTo>
                  <a:pt x="6729" y="449"/>
                </a:moveTo>
                <a:lnTo>
                  <a:pt x="6729" y="513"/>
                </a:lnTo>
                <a:lnTo>
                  <a:pt x="6713" y="513"/>
                </a:lnTo>
                <a:lnTo>
                  <a:pt x="6713" y="449"/>
                </a:lnTo>
                <a:lnTo>
                  <a:pt x="6729" y="449"/>
                </a:lnTo>
                <a:close/>
                <a:moveTo>
                  <a:pt x="6729" y="561"/>
                </a:moveTo>
                <a:lnTo>
                  <a:pt x="6729" y="625"/>
                </a:lnTo>
                <a:lnTo>
                  <a:pt x="6713" y="625"/>
                </a:lnTo>
                <a:lnTo>
                  <a:pt x="6713" y="561"/>
                </a:lnTo>
                <a:lnTo>
                  <a:pt x="6729" y="561"/>
                </a:lnTo>
                <a:close/>
                <a:moveTo>
                  <a:pt x="6729" y="673"/>
                </a:moveTo>
                <a:lnTo>
                  <a:pt x="6729" y="737"/>
                </a:lnTo>
                <a:lnTo>
                  <a:pt x="6713" y="737"/>
                </a:lnTo>
                <a:lnTo>
                  <a:pt x="6713" y="673"/>
                </a:lnTo>
                <a:lnTo>
                  <a:pt x="6729" y="673"/>
                </a:lnTo>
                <a:close/>
                <a:moveTo>
                  <a:pt x="6729" y="785"/>
                </a:moveTo>
                <a:lnTo>
                  <a:pt x="6729" y="849"/>
                </a:lnTo>
                <a:lnTo>
                  <a:pt x="6713" y="849"/>
                </a:lnTo>
                <a:lnTo>
                  <a:pt x="6713" y="785"/>
                </a:lnTo>
                <a:lnTo>
                  <a:pt x="6729" y="785"/>
                </a:lnTo>
                <a:close/>
                <a:moveTo>
                  <a:pt x="6729" y="897"/>
                </a:moveTo>
                <a:lnTo>
                  <a:pt x="6729" y="961"/>
                </a:lnTo>
                <a:lnTo>
                  <a:pt x="6713" y="961"/>
                </a:lnTo>
                <a:lnTo>
                  <a:pt x="6713" y="897"/>
                </a:lnTo>
                <a:lnTo>
                  <a:pt x="6729" y="897"/>
                </a:lnTo>
                <a:close/>
                <a:moveTo>
                  <a:pt x="6729" y="1009"/>
                </a:moveTo>
                <a:lnTo>
                  <a:pt x="6729" y="1074"/>
                </a:lnTo>
                <a:lnTo>
                  <a:pt x="6713" y="1074"/>
                </a:lnTo>
                <a:lnTo>
                  <a:pt x="6713" y="1009"/>
                </a:lnTo>
                <a:lnTo>
                  <a:pt x="6729" y="1009"/>
                </a:lnTo>
                <a:close/>
                <a:moveTo>
                  <a:pt x="6729" y="1122"/>
                </a:moveTo>
                <a:lnTo>
                  <a:pt x="6729" y="1186"/>
                </a:lnTo>
                <a:lnTo>
                  <a:pt x="6713" y="1186"/>
                </a:lnTo>
                <a:lnTo>
                  <a:pt x="6713" y="1122"/>
                </a:lnTo>
                <a:lnTo>
                  <a:pt x="6729" y="1122"/>
                </a:lnTo>
                <a:close/>
                <a:moveTo>
                  <a:pt x="6729" y="1234"/>
                </a:moveTo>
                <a:lnTo>
                  <a:pt x="6729" y="1298"/>
                </a:lnTo>
                <a:lnTo>
                  <a:pt x="6713" y="1298"/>
                </a:lnTo>
                <a:lnTo>
                  <a:pt x="6713" y="1234"/>
                </a:lnTo>
                <a:lnTo>
                  <a:pt x="6729" y="1234"/>
                </a:lnTo>
                <a:close/>
                <a:moveTo>
                  <a:pt x="6674" y="1307"/>
                </a:moveTo>
                <a:lnTo>
                  <a:pt x="6610" y="1307"/>
                </a:lnTo>
                <a:lnTo>
                  <a:pt x="6610" y="1291"/>
                </a:lnTo>
                <a:lnTo>
                  <a:pt x="6674" y="1291"/>
                </a:lnTo>
                <a:lnTo>
                  <a:pt x="6674" y="1307"/>
                </a:lnTo>
                <a:close/>
                <a:moveTo>
                  <a:pt x="6562" y="1307"/>
                </a:moveTo>
                <a:lnTo>
                  <a:pt x="6498" y="1307"/>
                </a:lnTo>
                <a:lnTo>
                  <a:pt x="6498" y="1291"/>
                </a:lnTo>
                <a:lnTo>
                  <a:pt x="6562" y="1291"/>
                </a:lnTo>
                <a:lnTo>
                  <a:pt x="6562" y="1307"/>
                </a:lnTo>
                <a:close/>
                <a:moveTo>
                  <a:pt x="6450" y="1307"/>
                </a:moveTo>
                <a:lnTo>
                  <a:pt x="6386" y="1307"/>
                </a:lnTo>
                <a:lnTo>
                  <a:pt x="6386" y="1291"/>
                </a:lnTo>
                <a:lnTo>
                  <a:pt x="6450" y="1291"/>
                </a:lnTo>
                <a:lnTo>
                  <a:pt x="6450" y="1307"/>
                </a:lnTo>
                <a:close/>
                <a:moveTo>
                  <a:pt x="6338" y="1307"/>
                </a:moveTo>
                <a:lnTo>
                  <a:pt x="6274" y="1307"/>
                </a:lnTo>
                <a:lnTo>
                  <a:pt x="6274" y="1291"/>
                </a:lnTo>
                <a:lnTo>
                  <a:pt x="6338" y="1291"/>
                </a:lnTo>
                <a:lnTo>
                  <a:pt x="6338" y="1307"/>
                </a:lnTo>
                <a:close/>
                <a:moveTo>
                  <a:pt x="6226" y="1307"/>
                </a:moveTo>
                <a:lnTo>
                  <a:pt x="6162" y="1307"/>
                </a:lnTo>
                <a:lnTo>
                  <a:pt x="6162" y="1291"/>
                </a:lnTo>
                <a:lnTo>
                  <a:pt x="6226" y="1291"/>
                </a:lnTo>
                <a:lnTo>
                  <a:pt x="6226" y="1307"/>
                </a:lnTo>
                <a:close/>
                <a:moveTo>
                  <a:pt x="6114" y="1307"/>
                </a:moveTo>
                <a:lnTo>
                  <a:pt x="6050" y="1307"/>
                </a:lnTo>
                <a:lnTo>
                  <a:pt x="6050" y="1291"/>
                </a:lnTo>
                <a:lnTo>
                  <a:pt x="6114" y="1291"/>
                </a:lnTo>
                <a:lnTo>
                  <a:pt x="6114" y="1307"/>
                </a:lnTo>
                <a:close/>
                <a:moveTo>
                  <a:pt x="6002" y="1307"/>
                </a:moveTo>
                <a:lnTo>
                  <a:pt x="5938" y="1307"/>
                </a:lnTo>
                <a:lnTo>
                  <a:pt x="5938" y="1291"/>
                </a:lnTo>
                <a:lnTo>
                  <a:pt x="6002" y="1291"/>
                </a:lnTo>
                <a:lnTo>
                  <a:pt x="6002" y="1307"/>
                </a:lnTo>
                <a:close/>
                <a:moveTo>
                  <a:pt x="5889" y="1307"/>
                </a:moveTo>
                <a:lnTo>
                  <a:pt x="5825" y="1307"/>
                </a:lnTo>
                <a:lnTo>
                  <a:pt x="5825" y="1291"/>
                </a:lnTo>
                <a:lnTo>
                  <a:pt x="5889" y="1291"/>
                </a:lnTo>
                <a:lnTo>
                  <a:pt x="5889" y="1307"/>
                </a:lnTo>
                <a:close/>
                <a:moveTo>
                  <a:pt x="5777" y="1307"/>
                </a:moveTo>
                <a:lnTo>
                  <a:pt x="5713" y="1307"/>
                </a:lnTo>
                <a:lnTo>
                  <a:pt x="5713" y="1291"/>
                </a:lnTo>
                <a:lnTo>
                  <a:pt x="5777" y="1291"/>
                </a:lnTo>
                <a:lnTo>
                  <a:pt x="5777" y="1307"/>
                </a:lnTo>
                <a:close/>
                <a:moveTo>
                  <a:pt x="5665" y="1307"/>
                </a:moveTo>
                <a:lnTo>
                  <a:pt x="5601" y="1307"/>
                </a:lnTo>
                <a:lnTo>
                  <a:pt x="5601" y="1291"/>
                </a:lnTo>
                <a:lnTo>
                  <a:pt x="5665" y="1291"/>
                </a:lnTo>
                <a:lnTo>
                  <a:pt x="5665" y="1307"/>
                </a:lnTo>
                <a:close/>
                <a:moveTo>
                  <a:pt x="5553" y="1307"/>
                </a:moveTo>
                <a:lnTo>
                  <a:pt x="5489" y="1307"/>
                </a:lnTo>
                <a:lnTo>
                  <a:pt x="5489" y="1291"/>
                </a:lnTo>
                <a:lnTo>
                  <a:pt x="5553" y="1291"/>
                </a:lnTo>
                <a:lnTo>
                  <a:pt x="5553" y="1307"/>
                </a:lnTo>
                <a:close/>
                <a:moveTo>
                  <a:pt x="5441" y="1307"/>
                </a:moveTo>
                <a:lnTo>
                  <a:pt x="5377" y="1307"/>
                </a:lnTo>
                <a:lnTo>
                  <a:pt x="5377" y="1291"/>
                </a:lnTo>
                <a:lnTo>
                  <a:pt x="5441" y="1291"/>
                </a:lnTo>
                <a:lnTo>
                  <a:pt x="5441" y="1307"/>
                </a:lnTo>
                <a:close/>
                <a:moveTo>
                  <a:pt x="5329" y="1307"/>
                </a:moveTo>
                <a:lnTo>
                  <a:pt x="5265" y="1307"/>
                </a:lnTo>
                <a:lnTo>
                  <a:pt x="5265" y="1291"/>
                </a:lnTo>
                <a:lnTo>
                  <a:pt x="5329" y="1291"/>
                </a:lnTo>
                <a:lnTo>
                  <a:pt x="5329" y="1307"/>
                </a:lnTo>
                <a:close/>
                <a:moveTo>
                  <a:pt x="5217" y="1307"/>
                </a:moveTo>
                <a:lnTo>
                  <a:pt x="5153" y="1307"/>
                </a:lnTo>
                <a:lnTo>
                  <a:pt x="5153" y="1291"/>
                </a:lnTo>
                <a:lnTo>
                  <a:pt x="5217" y="1291"/>
                </a:lnTo>
                <a:lnTo>
                  <a:pt x="5217" y="1307"/>
                </a:lnTo>
                <a:close/>
                <a:moveTo>
                  <a:pt x="5105" y="1307"/>
                </a:moveTo>
                <a:lnTo>
                  <a:pt x="5041" y="1307"/>
                </a:lnTo>
                <a:lnTo>
                  <a:pt x="5041" y="1291"/>
                </a:lnTo>
                <a:lnTo>
                  <a:pt x="5105" y="1291"/>
                </a:lnTo>
                <a:lnTo>
                  <a:pt x="5105" y="1307"/>
                </a:lnTo>
                <a:close/>
                <a:moveTo>
                  <a:pt x="4993" y="1307"/>
                </a:moveTo>
                <a:lnTo>
                  <a:pt x="4928" y="1307"/>
                </a:lnTo>
                <a:lnTo>
                  <a:pt x="4928" y="1291"/>
                </a:lnTo>
                <a:lnTo>
                  <a:pt x="4993" y="1291"/>
                </a:lnTo>
                <a:lnTo>
                  <a:pt x="4993" y="1307"/>
                </a:lnTo>
                <a:close/>
                <a:moveTo>
                  <a:pt x="4880" y="1307"/>
                </a:moveTo>
                <a:lnTo>
                  <a:pt x="4816" y="1307"/>
                </a:lnTo>
                <a:lnTo>
                  <a:pt x="4816" y="1291"/>
                </a:lnTo>
                <a:lnTo>
                  <a:pt x="4880" y="1291"/>
                </a:lnTo>
                <a:lnTo>
                  <a:pt x="4880" y="1307"/>
                </a:lnTo>
                <a:close/>
                <a:moveTo>
                  <a:pt x="4768" y="1307"/>
                </a:moveTo>
                <a:lnTo>
                  <a:pt x="4704" y="1307"/>
                </a:lnTo>
                <a:lnTo>
                  <a:pt x="4704" y="1291"/>
                </a:lnTo>
                <a:lnTo>
                  <a:pt x="4768" y="1291"/>
                </a:lnTo>
                <a:lnTo>
                  <a:pt x="4768" y="1307"/>
                </a:lnTo>
                <a:close/>
                <a:moveTo>
                  <a:pt x="4656" y="1307"/>
                </a:moveTo>
                <a:lnTo>
                  <a:pt x="4592" y="1307"/>
                </a:lnTo>
                <a:lnTo>
                  <a:pt x="4592" y="1291"/>
                </a:lnTo>
                <a:lnTo>
                  <a:pt x="4656" y="1291"/>
                </a:lnTo>
                <a:lnTo>
                  <a:pt x="4656" y="1307"/>
                </a:lnTo>
                <a:close/>
                <a:moveTo>
                  <a:pt x="4544" y="1307"/>
                </a:moveTo>
                <a:lnTo>
                  <a:pt x="4480" y="1307"/>
                </a:lnTo>
                <a:lnTo>
                  <a:pt x="4480" y="1291"/>
                </a:lnTo>
                <a:lnTo>
                  <a:pt x="4544" y="1291"/>
                </a:lnTo>
                <a:lnTo>
                  <a:pt x="4544" y="1307"/>
                </a:lnTo>
                <a:close/>
                <a:moveTo>
                  <a:pt x="4432" y="1307"/>
                </a:moveTo>
                <a:lnTo>
                  <a:pt x="4368" y="1307"/>
                </a:lnTo>
                <a:lnTo>
                  <a:pt x="4368" y="1291"/>
                </a:lnTo>
                <a:lnTo>
                  <a:pt x="4432" y="1291"/>
                </a:lnTo>
                <a:lnTo>
                  <a:pt x="4432" y="1307"/>
                </a:lnTo>
                <a:close/>
                <a:moveTo>
                  <a:pt x="4320" y="1307"/>
                </a:moveTo>
                <a:lnTo>
                  <a:pt x="4256" y="1307"/>
                </a:lnTo>
                <a:lnTo>
                  <a:pt x="4256" y="1291"/>
                </a:lnTo>
                <a:lnTo>
                  <a:pt x="4320" y="1291"/>
                </a:lnTo>
                <a:lnTo>
                  <a:pt x="4320" y="1307"/>
                </a:lnTo>
                <a:close/>
                <a:moveTo>
                  <a:pt x="4208" y="1307"/>
                </a:moveTo>
                <a:lnTo>
                  <a:pt x="4144" y="1307"/>
                </a:lnTo>
                <a:lnTo>
                  <a:pt x="4144" y="1291"/>
                </a:lnTo>
                <a:lnTo>
                  <a:pt x="4208" y="1291"/>
                </a:lnTo>
                <a:lnTo>
                  <a:pt x="4208" y="1307"/>
                </a:lnTo>
                <a:close/>
                <a:moveTo>
                  <a:pt x="4096" y="1307"/>
                </a:moveTo>
                <a:lnTo>
                  <a:pt x="4032" y="1307"/>
                </a:lnTo>
                <a:lnTo>
                  <a:pt x="4032" y="1291"/>
                </a:lnTo>
                <a:lnTo>
                  <a:pt x="4096" y="1291"/>
                </a:lnTo>
                <a:lnTo>
                  <a:pt x="4096" y="1307"/>
                </a:lnTo>
                <a:close/>
                <a:moveTo>
                  <a:pt x="3984" y="1307"/>
                </a:moveTo>
                <a:lnTo>
                  <a:pt x="3919" y="1307"/>
                </a:lnTo>
                <a:lnTo>
                  <a:pt x="3919" y="1291"/>
                </a:lnTo>
                <a:lnTo>
                  <a:pt x="3984" y="1291"/>
                </a:lnTo>
                <a:lnTo>
                  <a:pt x="3984" y="1307"/>
                </a:lnTo>
                <a:close/>
                <a:moveTo>
                  <a:pt x="3871" y="1307"/>
                </a:moveTo>
                <a:lnTo>
                  <a:pt x="3807" y="1307"/>
                </a:lnTo>
                <a:lnTo>
                  <a:pt x="3807" y="1291"/>
                </a:lnTo>
                <a:lnTo>
                  <a:pt x="3871" y="1291"/>
                </a:lnTo>
                <a:lnTo>
                  <a:pt x="3871" y="1307"/>
                </a:lnTo>
                <a:close/>
                <a:moveTo>
                  <a:pt x="3759" y="1307"/>
                </a:moveTo>
                <a:lnTo>
                  <a:pt x="3695" y="1307"/>
                </a:lnTo>
                <a:lnTo>
                  <a:pt x="3695" y="1291"/>
                </a:lnTo>
                <a:lnTo>
                  <a:pt x="3759" y="1291"/>
                </a:lnTo>
                <a:lnTo>
                  <a:pt x="3759" y="1307"/>
                </a:lnTo>
                <a:close/>
                <a:moveTo>
                  <a:pt x="3647" y="1307"/>
                </a:moveTo>
                <a:lnTo>
                  <a:pt x="3583" y="1307"/>
                </a:lnTo>
                <a:lnTo>
                  <a:pt x="3583" y="1291"/>
                </a:lnTo>
                <a:lnTo>
                  <a:pt x="3647" y="1291"/>
                </a:lnTo>
                <a:lnTo>
                  <a:pt x="3647" y="1307"/>
                </a:lnTo>
                <a:close/>
                <a:moveTo>
                  <a:pt x="3535" y="1307"/>
                </a:moveTo>
                <a:lnTo>
                  <a:pt x="3471" y="1307"/>
                </a:lnTo>
                <a:lnTo>
                  <a:pt x="3471" y="1291"/>
                </a:lnTo>
                <a:lnTo>
                  <a:pt x="3535" y="1291"/>
                </a:lnTo>
                <a:lnTo>
                  <a:pt x="3535" y="1307"/>
                </a:lnTo>
                <a:close/>
                <a:moveTo>
                  <a:pt x="3423" y="1307"/>
                </a:moveTo>
                <a:lnTo>
                  <a:pt x="3359" y="1307"/>
                </a:lnTo>
                <a:lnTo>
                  <a:pt x="3359" y="1291"/>
                </a:lnTo>
                <a:lnTo>
                  <a:pt x="3423" y="1291"/>
                </a:lnTo>
                <a:lnTo>
                  <a:pt x="3423" y="1307"/>
                </a:lnTo>
                <a:close/>
                <a:moveTo>
                  <a:pt x="3311" y="1307"/>
                </a:moveTo>
                <a:lnTo>
                  <a:pt x="3247" y="1307"/>
                </a:lnTo>
                <a:lnTo>
                  <a:pt x="3247" y="1291"/>
                </a:lnTo>
                <a:lnTo>
                  <a:pt x="3311" y="1291"/>
                </a:lnTo>
                <a:lnTo>
                  <a:pt x="3311" y="1307"/>
                </a:lnTo>
                <a:close/>
                <a:moveTo>
                  <a:pt x="3199" y="1307"/>
                </a:moveTo>
                <a:lnTo>
                  <a:pt x="3135" y="1307"/>
                </a:lnTo>
                <a:lnTo>
                  <a:pt x="3135" y="1291"/>
                </a:lnTo>
                <a:lnTo>
                  <a:pt x="3199" y="1291"/>
                </a:lnTo>
                <a:lnTo>
                  <a:pt x="3199" y="1307"/>
                </a:lnTo>
                <a:close/>
                <a:moveTo>
                  <a:pt x="3087" y="1307"/>
                </a:moveTo>
                <a:lnTo>
                  <a:pt x="3023" y="1307"/>
                </a:lnTo>
                <a:lnTo>
                  <a:pt x="3023" y="1291"/>
                </a:lnTo>
                <a:lnTo>
                  <a:pt x="3087" y="1291"/>
                </a:lnTo>
                <a:lnTo>
                  <a:pt x="3087" y="1307"/>
                </a:lnTo>
                <a:close/>
                <a:moveTo>
                  <a:pt x="2975" y="1307"/>
                </a:moveTo>
                <a:lnTo>
                  <a:pt x="2910" y="1307"/>
                </a:lnTo>
                <a:lnTo>
                  <a:pt x="2910" y="1291"/>
                </a:lnTo>
                <a:lnTo>
                  <a:pt x="2975" y="1291"/>
                </a:lnTo>
                <a:lnTo>
                  <a:pt x="2975" y="1307"/>
                </a:lnTo>
                <a:close/>
                <a:moveTo>
                  <a:pt x="2862" y="1307"/>
                </a:moveTo>
                <a:lnTo>
                  <a:pt x="2798" y="1307"/>
                </a:lnTo>
                <a:lnTo>
                  <a:pt x="2798" y="1291"/>
                </a:lnTo>
                <a:lnTo>
                  <a:pt x="2862" y="1291"/>
                </a:lnTo>
                <a:lnTo>
                  <a:pt x="2862" y="1307"/>
                </a:lnTo>
                <a:close/>
                <a:moveTo>
                  <a:pt x="2750" y="1307"/>
                </a:moveTo>
                <a:lnTo>
                  <a:pt x="2686" y="1307"/>
                </a:lnTo>
                <a:lnTo>
                  <a:pt x="2686" y="1291"/>
                </a:lnTo>
                <a:lnTo>
                  <a:pt x="2750" y="1291"/>
                </a:lnTo>
                <a:lnTo>
                  <a:pt x="2750" y="1307"/>
                </a:lnTo>
                <a:close/>
                <a:moveTo>
                  <a:pt x="2638" y="1307"/>
                </a:moveTo>
                <a:lnTo>
                  <a:pt x="2574" y="1307"/>
                </a:lnTo>
                <a:lnTo>
                  <a:pt x="2574" y="1291"/>
                </a:lnTo>
                <a:lnTo>
                  <a:pt x="2638" y="1291"/>
                </a:lnTo>
                <a:lnTo>
                  <a:pt x="2638" y="1307"/>
                </a:lnTo>
                <a:close/>
                <a:moveTo>
                  <a:pt x="2526" y="1307"/>
                </a:moveTo>
                <a:lnTo>
                  <a:pt x="2462" y="1307"/>
                </a:lnTo>
                <a:lnTo>
                  <a:pt x="2462" y="1291"/>
                </a:lnTo>
                <a:lnTo>
                  <a:pt x="2526" y="1291"/>
                </a:lnTo>
                <a:lnTo>
                  <a:pt x="2526" y="1307"/>
                </a:lnTo>
                <a:close/>
                <a:moveTo>
                  <a:pt x="2414" y="1307"/>
                </a:moveTo>
                <a:lnTo>
                  <a:pt x="2350" y="1307"/>
                </a:lnTo>
                <a:lnTo>
                  <a:pt x="2350" y="1291"/>
                </a:lnTo>
                <a:lnTo>
                  <a:pt x="2414" y="1291"/>
                </a:lnTo>
                <a:lnTo>
                  <a:pt x="2414" y="1307"/>
                </a:lnTo>
                <a:close/>
                <a:moveTo>
                  <a:pt x="2302" y="1307"/>
                </a:moveTo>
                <a:lnTo>
                  <a:pt x="2238" y="1307"/>
                </a:lnTo>
                <a:lnTo>
                  <a:pt x="2238" y="1291"/>
                </a:lnTo>
                <a:lnTo>
                  <a:pt x="2302" y="1291"/>
                </a:lnTo>
                <a:lnTo>
                  <a:pt x="2302" y="1307"/>
                </a:lnTo>
                <a:close/>
                <a:moveTo>
                  <a:pt x="2190" y="1307"/>
                </a:moveTo>
                <a:lnTo>
                  <a:pt x="2126" y="1307"/>
                </a:lnTo>
                <a:lnTo>
                  <a:pt x="2126" y="1291"/>
                </a:lnTo>
                <a:lnTo>
                  <a:pt x="2190" y="1291"/>
                </a:lnTo>
                <a:lnTo>
                  <a:pt x="2190" y="1307"/>
                </a:lnTo>
                <a:close/>
                <a:moveTo>
                  <a:pt x="2078" y="1307"/>
                </a:moveTo>
                <a:lnTo>
                  <a:pt x="2014" y="1307"/>
                </a:lnTo>
                <a:lnTo>
                  <a:pt x="2014" y="1291"/>
                </a:lnTo>
                <a:lnTo>
                  <a:pt x="2078" y="1291"/>
                </a:lnTo>
                <a:lnTo>
                  <a:pt x="2078" y="1307"/>
                </a:lnTo>
                <a:close/>
                <a:moveTo>
                  <a:pt x="1966" y="1307"/>
                </a:moveTo>
                <a:lnTo>
                  <a:pt x="1901" y="1307"/>
                </a:lnTo>
                <a:lnTo>
                  <a:pt x="1901" y="1291"/>
                </a:lnTo>
                <a:lnTo>
                  <a:pt x="1966" y="1291"/>
                </a:lnTo>
                <a:lnTo>
                  <a:pt x="1966" y="1307"/>
                </a:lnTo>
                <a:close/>
                <a:moveTo>
                  <a:pt x="1853" y="1307"/>
                </a:moveTo>
                <a:lnTo>
                  <a:pt x="1789" y="1307"/>
                </a:lnTo>
                <a:lnTo>
                  <a:pt x="1789" y="1291"/>
                </a:lnTo>
                <a:lnTo>
                  <a:pt x="1853" y="1291"/>
                </a:lnTo>
                <a:lnTo>
                  <a:pt x="1853" y="1307"/>
                </a:lnTo>
                <a:close/>
                <a:moveTo>
                  <a:pt x="1741" y="1307"/>
                </a:moveTo>
                <a:lnTo>
                  <a:pt x="1677" y="1307"/>
                </a:lnTo>
                <a:lnTo>
                  <a:pt x="1677" y="1291"/>
                </a:lnTo>
                <a:lnTo>
                  <a:pt x="1741" y="1291"/>
                </a:lnTo>
                <a:lnTo>
                  <a:pt x="1741" y="1307"/>
                </a:lnTo>
                <a:close/>
                <a:moveTo>
                  <a:pt x="1629" y="1307"/>
                </a:moveTo>
                <a:lnTo>
                  <a:pt x="1565" y="1307"/>
                </a:lnTo>
                <a:lnTo>
                  <a:pt x="1565" y="1291"/>
                </a:lnTo>
                <a:lnTo>
                  <a:pt x="1629" y="1291"/>
                </a:lnTo>
                <a:lnTo>
                  <a:pt x="1629" y="1307"/>
                </a:lnTo>
                <a:close/>
                <a:moveTo>
                  <a:pt x="1517" y="1307"/>
                </a:moveTo>
                <a:lnTo>
                  <a:pt x="1453" y="1307"/>
                </a:lnTo>
                <a:lnTo>
                  <a:pt x="1453" y="1291"/>
                </a:lnTo>
                <a:lnTo>
                  <a:pt x="1517" y="1291"/>
                </a:lnTo>
                <a:lnTo>
                  <a:pt x="1517" y="1307"/>
                </a:lnTo>
                <a:close/>
                <a:moveTo>
                  <a:pt x="1405" y="1307"/>
                </a:moveTo>
                <a:lnTo>
                  <a:pt x="1341" y="1307"/>
                </a:lnTo>
                <a:lnTo>
                  <a:pt x="1341" y="1291"/>
                </a:lnTo>
                <a:lnTo>
                  <a:pt x="1405" y="1291"/>
                </a:lnTo>
                <a:lnTo>
                  <a:pt x="1405" y="1307"/>
                </a:lnTo>
                <a:close/>
                <a:moveTo>
                  <a:pt x="1293" y="1307"/>
                </a:moveTo>
                <a:lnTo>
                  <a:pt x="1229" y="1307"/>
                </a:lnTo>
                <a:lnTo>
                  <a:pt x="1229" y="1291"/>
                </a:lnTo>
                <a:lnTo>
                  <a:pt x="1293" y="1291"/>
                </a:lnTo>
                <a:lnTo>
                  <a:pt x="1293" y="1307"/>
                </a:lnTo>
                <a:close/>
                <a:moveTo>
                  <a:pt x="1181" y="1307"/>
                </a:moveTo>
                <a:lnTo>
                  <a:pt x="1117" y="1307"/>
                </a:lnTo>
                <a:lnTo>
                  <a:pt x="1117" y="1291"/>
                </a:lnTo>
                <a:lnTo>
                  <a:pt x="1181" y="1291"/>
                </a:lnTo>
                <a:lnTo>
                  <a:pt x="1181" y="1307"/>
                </a:lnTo>
                <a:close/>
                <a:moveTo>
                  <a:pt x="1069" y="1307"/>
                </a:moveTo>
                <a:lnTo>
                  <a:pt x="1005" y="1307"/>
                </a:lnTo>
                <a:lnTo>
                  <a:pt x="1005" y="1291"/>
                </a:lnTo>
                <a:lnTo>
                  <a:pt x="1069" y="1291"/>
                </a:lnTo>
                <a:lnTo>
                  <a:pt x="1069" y="1307"/>
                </a:lnTo>
                <a:close/>
                <a:moveTo>
                  <a:pt x="957" y="1307"/>
                </a:moveTo>
                <a:lnTo>
                  <a:pt x="892" y="1307"/>
                </a:lnTo>
                <a:lnTo>
                  <a:pt x="892" y="1291"/>
                </a:lnTo>
                <a:lnTo>
                  <a:pt x="957" y="1291"/>
                </a:lnTo>
                <a:lnTo>
                  <a:pt x="957" y="1307"/>
                </a:lnTo>
                <a:close/>
                <a:moveTo>
                  <a:pt x="844" y="1307"/>
                </a:moveTo>
                <a:lnTo>
                  <a:pt x="780" y="1307"/>
                </a:lnTo>
                <a:lnTo>
                  <a:pt x="780" y="1291"/>
                </a:lnTo>
                <a:lnTo>
                  <a:pt x="844" y="1291"/>
                </a:lnTo>
                <a:lnTo>
                  <a:pt x="844" y="1307"/>
                </a:lnTo>
                <a:close/>
                <a:moveTo>
                  <a:pt x="732" y="1307"/>
                </a:moveTo>
                <a:lnTo>
                  <a:pt x="668" y="1307"/>
                </a:lnTo>
                <a:lnTo>
                  <a:pt x="668" y="1291"/>
                </a:lnTo>
                <a:lnTo>
                  <a:pt x="732" y="1291"/>
                </a:lnTo>
                <a:lnTo>
                  <a:pt x="732" y="1307"/>
                </a:lnTo>
                <a:close/>
                <a:moveTo>
                  <a:pt x="620" y="1307"/>
                </a:moveTo>
                <a:lnTo>
                  <a:pt x="556" y="1307"/>
                </a:lnTo>
                <a:lnTo>
                  <a:pt x="556" y="1291"/>
                </a:lnTo>
                <a:lnTo>
                  <a:pt x="620" y="1291"/>
                </a:lnTo>
                <a:lnTo>
                  <a:pt x="620" y="1307"/>
                </a:lnTo>
                <a:close/>
                <a:moveTo>
                  <a:pt x="508" y="1307"/>
                </a:moveTo>
                <a:lnTo>
                  <a:pt x="444" y="1307"/>
                </a:lnTo>
                <a:lnTo>
                  <a:pt x="444" y="1291"/>
                </a:lnTo>
                <a:lnTo>
                  <a:pt x="508" y="1291"/>
                </a:lnTo>
                <a:lnTo>
                  <a:pt x="508" y="1307"/>
                </a:lnTo>
                <a:close/>
                <a:moveTo>
                  <a:pt x="396" y="1307"/>
                </a:moveTo>
                <a:lnTo>
                  <a:pt x="332" y="1307"/>
                </a:lnTo>
                <a:lnTo>
                  <a:pt x="332" y="1291"/>
                </a:lnTo>
                <a:lnTo>
                  <a:pt x="396" y="1291"/>
                </a:lnTo>
                <a:lnTo>
                  <a:pt x="396" y="1307"/>
                </a:lnTo>
                <a:close/>
                <a:moveTo>
                  <a:pt x="284" y="1307"/>
                </a:moveTo>
                <a:lnTo>
                  <a:pt x="220" y="1307"/>
                </a:lnTo>
                <a:lnTo>
                  <a:pt x="220" y="1291"/>
                </a:lnTo>
                <a:lnTo>
                  <a:pt x="284" y="1291"/>
                </a:lnTo>
                <a:lnTo>
                  <a:pt x="284" y="1307"/>
                </a:lnTo>
                <a:close/>
                <a:moveTo>
                  <a:pt x="172" y="1307"/>
                </a:moveTo>
                <a:lnTo>
                  <a:pt x="108" y="1307"/>
                </a:lnTo>
                <a:lnTo>
                  <a:pt x="108" y="1291"/>
                </a:lnTo>
                <a:lnTo>
                  <a:pt x="172" y="1291"/>
                </a:lnTo>
                <a:lnTo>
                  <a:pt x="172" y="1307"/>
                </a:lnTo>
                <a:close/>
                <a:moveTo>
                  <a:pt x="75" y="1275"/>
                </a:moveTo>
                <a:lnTo>
                  <a:pt x="75" y="1211"/>
                </a:lnTo>
                <a:lnTo>
                  <a:pt x="91" y="1211"/>
                </a:lnTo>
                <a:lnTo>
                  <a:pt x="91" y="1275"/>
                </a:lnTo>
                <a:lnTo>
                  <a:pt x="75" y="1275"/>
                </a:lnTo>
                <a:close/>
                <a:moveTo>
                  <a:pt x="75" y="1163"/>
                </a:moveTo>
                <a:lnTo>
                  <a:pt x="75" y="1099"/>
                </a:lnTo>
                <a:lnTo>
                  <a:pt x="91" y="1099"/>
                </a:lnTo>
                <a:lnTo>
                  <a:pt x="91" y="1163"/>
                </a:lnTo>
                <a:lnTo>
                  <a:pt x="75" y="1163"/>
                </a:lnTo>
                <a:close/>
                <a:moveTo>
                  <a:pt x="75" y="1051"/>
                </a:moveTo>
                <a:lnTo>
                  <a:pt x="75" y="987"/>
                </a:lnTo>
                <a:lnTo>
                  <a:pt x="91" y="987"/>
                </a:lnTo>
                <a:lnTo>
                  <a:pt x="91" y="1051"/>
                </a:lnTo>
                <a:lnTo>
                  <a:pt x="75" y="1051"/>
                </a:lnTo>
                <a:close/>
                <a:moveTo>
                  <a:pt x="75" y="939"/>
                </a:moveTo>
                <a:lnTo>
                  <a:pt x="75" y="875"/>
                </a:lnTo>
                <a:lnTo>
                  <a:pt x="91" y="875"/>
                </a:lnTo>
                <a:lnTo>
                  <a:pt x="91" y="939"/>
                </a:lnTo>
                <a:lnTo>
                  <a:pt x="75" y="939"/>
                </a:lnTo>
                <a:close/>
                <a:moveTo>
                  <a:pt x="75" y="827"/>
                </a:moveTo>
                <a:lnTo>
                  <a:pt x="75" y="763"/>
                </a:lnTo>
                <a:lnTo>
                  <a:pt x="91" y="763"/>
                </a:lnTo>
                <a:lnTo>
                  <a:pt x="91" y="827"/>
                </a:lnTo>
                <a:lnTo>
                  <a:pt x="75" y="827"/>
                </a:lnTo>
                <a:close/>
                <a:moveTo>
                  <a:pt x="75" y="715"/>
                </a:moveTo>
                <a:lnTo>
                  <a:pt x="75" y="651"/>
                </a:lnTo>
                <a:lnTo>
                  <a:pt x="91" y="651"/>
                </a:lnTo>
                <a:lnTo>
                  <a:pt x="91" y="715"/>
                </a:lnTo>
                <a:lnTo>
                  <a:pt x="75" y="715"/>
                </a:lnTo>
                <a:close/>
                <a:moveTo>
                  <a:pt x="75" y="603"/>
                </a:moveTo>
                <a:lnTo>
                  <a:pt x="75" y="539"/>
                </a:lnTo>
                <a:lnTo>
                  <a:pt x="91" y="539"/>
                </a:lnTo>
                <a:lnTo>
                  <a:pt x="91" y="603"/>
                </a:lnTo>
                <a:lnTo>
                  <a:pt x="75" y="603"/>
                </a:lnTo>
                <a:close/>
                <a:moveTo>
                  <a:pt x="75" y="491"/>
                </a:moveTo>
                <a:lnTo>
                  <a:pt x="75" y="427"/>
                </a:lnTo>
                <a:lnTo>
                  <a:pt x="91" y="427"/>
                </a:lnTo>
                <a:lnTo>
                  <a:pt x="91" y="491"/>
                </a:lnTo>
                <a:lnTo>
                  <a:pt x="75" y="491"/>
                </a:lnTo>
                <a:close/>
                <a:moveTo>
                  <a:pt x="75" y="379"/>
                </a:moveTo>
                <a:lnTo>
                  <a:pt x="75" y="314"/>
                </a:lnTo>
                <a:lnTo>
                  <a:pt x="91" y="314"/>
                </a:lnTo>
                <a:lnTo>
                  <a:pt x="91" y="379"/>
                </a:lnTo>
                <a:lnTo>
                  <a:pt x="75" y="379"/>
                </a:lnTo>
                <a:close/>
                <a:moveTo>
                  <a:pt x="75" y="266"/>
                </a:moveTo>
                <a:lnTo>
                  <a:pt x="75" y="202"/>
                </a:lnTo>
                <a:lnTo>
                  <a:pt x="91" y="202"/>
                </a:lnTo>
                <a:lnTo>
                  <a:pt x="91" y="266"/>
                </a:lnTo>
                <a:lnTo>
                  <a:pt x="75" y="266"/>
                </a:lnTo>
                <a:close/>
                <a:moveTo>
                  <a:pt x="75" y="154"/>
                </a:moveTo>
                <a:lnTo>
                  <a:pt x="75" y="90"/>
                </a:lnTo>
                <a:lnTo>
                  <a:pt x="91" y="90"/>
                </a:lnTo>
                <a:lnTo>
                  <a:pt x="91" y="154"/>
                </a:lnTo>
                <a:lnTo>
                  <a:pt x="75" y="154"/>
                </a:lnTo>
                <a:close/>
                <a:moveTo>
                  <a:pt x="75" y="42"/>
                </a:moveTo>
                <a:lnTo>
                  <a:pt x="75" y="35"/>
                </a:lnTo>
                <a:lnTo>
                  <a:pt x="91" y="35"/>
                </a:lnTo>
                <a:lnTo>
                  <a:pt x="91" y="42"/>
                </a:lnTo>
                <a:lnTo>
                  <a:pt x="75" y="42"/>
                </a:lnTo>
                <a:close/>
                <a:moveTo>
                  <a:pt x="2" y="159"/>
                </a:moveTo>
                <a:lnTo>
                  <a:pt x="83" y="19"/>
                </a:lnTo>
                <a:lnTo>
                  <a:pt x="165" y="159"/>
                </a:lnTo>
                <a:cubicBezTo>
                  <a:pt x="167" y="163"/>
                  <a:pt x="166" y="168"/>
                  <a:pt x="162" y="170"/>
                </a:cubicBezTo>
                <a:cubicBezTo>
                  <a:pt x="158" y="172"/>
                  <a:pt x="154" y="171"/>
                  <a:pt x="151" y="167"/>
                </a:cubicBezTo>
                <a:lnTo>
                  <a:pt x="77" y="39"/>
                </a:lnTo>
                <a:lnTo>
                  <a:pt x="90" y="39"/>
                </a:lnTo>
                <a:lnTo>
                  <a:pt x="16" y="167"/>
                </a:lnTo>
                <a:cubicBezTo>
                  <a:pt x="13" y="171"/>
                  <a:pt x="9" y="172"/>
                  <a:pt x="5" y="170"/>
                </a:cubicBezTo>
                <a:cubicBezTo>
                  <a:pt x="1" y="168"/>
                  <a:pt x="0" y="163"/>
                  <a:pt x="2" y="159"/>
                </a:cubicBezTo>
                <a:close/>
              </a:path>
            </a:pathLst>
          </a:custGeom>
          <a:solidFill>
            <a:srgbClr val="065D98"/>
          </a:solidFill>
          <a:ln w="0" cap="flat">
            <a:solidFill>
              <a:srgbClr val="065D9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49" name="Rectangle 42">
            <a:extLst>
              <a:ext uri="{FF2B5EF4-FFF2-40B4-BE49-F238E27FC236}">
                <a16:creationId xmlns:a16="http://schemas.microsoft.com/office/drawing/2014/main" id="{746D0DA7-6DD2-4B34-89E1-84BABAB3A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5544" y="5807275"/>
            <a:ext cx="9627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it-IT" sz="1100" dirty="0">
                <a:solidFill>
                  <a:srgbClr val="003E74"/>
                </a:solidFill>
                <a:latin typeface="EniTabReg" panose="02000506030000020004"/>
              </a:rPr>
              <a:t>Impatto su Stato di qualifica </a:t>
            </a:r>
            <a:endParaRPr lang="it-IT" sz="1100" dirty="0">
              <a:solidFill>
                <a:srgbClr val="000000"/>
              </a:solidFill>
              <a:latin typeface="EniTabReg" panose="02000506030000020004"/>
            </a:endParaRPr>
          </a:p>
        </p:txBody>
      </p:sp>
      <p:sp>
        <p:nvSpPr>
          <p:cNvPr id="51" name="Rectangle 45">
            <a:extLst>
              <a:ext uri="{FF2B5EF4-FFF2-40B4-BE49-F238E27FC236}">
                <a16:creationId xmlns:a16="http://schemas.microsoft.com/office/drawing/2014/main" id="{171825A2-EEF7-478F-9908-BE193F20B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6197" y="5499669"/>
            <a:ext cx="137657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it-IT" sz="1100" dirty="0">
                <a:solidFill>
                  <a:srgbClr val="003E74"/>
                </a:solidFill>
                <a:latin typeface="EniTabReg" panose="02000506030000020004"/>
              </a:rPr>
              <a:t>Input per revisione parco fornitori potenziale (necessità di nuovi mercati, nuovi fornitori) </a:t>
            </a:r>
            <a:endParaRPr lang="it-IT" sz="1100" dirty="0">
              <a:solidFill>
                <a:srgbClr val="000000"/>
              </a:solidFill>
              <a:latin typeface="EniTabReg" panose="02000506030000020004"/>
            </a:endParaRPr>
          </a:p>
        </p:txBody>
      </p:sp>
      <p:sp>
        <p:nvSpPr>
          <p:cNvPr id="55" name="Freeform 49">
            <a:extLst>
              <a:ext uri="{FF2B5EF4-FFF2-40B4-BE49-F238E27FC236}">
                <a16:creationId xmlns:a16="http://schemas.microsoft.com/office/drawing/2014/main" id="{E456B60F-1382-4B91-B49E-F87CBEC44FD8}"/>
              </a:ext>
            </a:extLst>
          </p:cNvPr>
          <p:cNvSpPr>
            <a:spLocks noEditPoints="1"/>
          </p:cNvSpPr>
          <p:nvPr/>
        </p:nvSpPr>
        <p:spPr bwMode="auto">
          <a:xfrm>
            <a:off x="3460830" y="5404049"/>
            <a:ext cx="6140369" cy="876300"/>
          </a:xfrm>
          <a:custGeom>
            <a:avLst/>
            <a:gdLst>
              <a:gd name="T0" fmla="*/ 2147483647 w 10049"/>
              <a:gd name="T1" fmla="*/ 2147483647 h 1936"/>
              <a:gd name="T2" fmla="*/ 2147483647 w 10049"/>
              <a:gd name="T3" fmla="*/ 2147483647 h 1936"/>
              <a:gd name="T4" fmla="*/ 2147483647 w 10049"/>
              <a:gd name="T5" fmla="*/ 2147483647 h 1936"/>
              <a:gd name="T6" fmla="*/ 2147483647 w 10049"/>
              <a:gd name="T7" fmla="*/ 2147483647 h 1936"/>
              <a:gd name="T8" fmla="*/ 2147483647 w 10049"/>
              <a:gd name="T9" fmla="*/ 2147483647 h 1936"/>
              <a:gd name="T10" fmla="*/ 2147483647 w 10049"/>
              <a:gd name="T11" fmla="*/ 2147483647 h 1936"/>
              <a:gd name="T12" fmla="*/ 2147483647 w 10049"/>
              <a:gd name="T13" fmla="*/ 2147483647 h 1936"/>
              <a:gd name="T14" fmla="*/ 2147483647 w 10049"/>
              <a:gd name="T15" fmla="*/ 2147483647 h 1936"/>
              <a:gd name="T16" fmla="*/ 2147483647 w 10049"/>
              <a:gd name="T17" fmla="*/ 2147483647 h 1936"/>
              <a:gd name="T18" fmla="*/ 2147483647 w 10049"/>
              <a:gd name="T19" fmla="*/ 2147483647 h 1936"/>
              <a:gd name="T20" fmla="*/ 2147483647 w 10049"/>
              <a:gd name="T21" fmla="*/ 2147483647 h 1936"/>
              <a:gd name="T22" fmla="*/ 2147483647 w 10049"/>
              <a:gd name="T23" fmla="*/ 2147483647 h 1936"/>
              <a:gd name="T24" fmla="*/ 2147483647 w 10049"/>
              <a:gd name="T25" fmla="*/ 2147483647 h 1936"/>
              <a:gd name="T26" fmla="*/ 2147483647 w 10049"/>
              <a:gd name="T27" fmla="*/ 2147483647 h 1936"/>
              <a:gd name="T28" fmla="*/ 2147483647 w 10049"/>
              <a:gd name="T29" fmla="*/ 2147483647 h 1936"/>
              <a:gd name="T30" fmla="*/ 2147483647 w 10049"/>
              <a:gd name="T31" fmla="*/ 2147483647 h 1936"/>
              <a:gd name="T32" fmla="*/ 2147483647 w 10049"/>
              <a:gd name="T33" fmla="*/ 2147483647 h 1936"/>
              <a:gd name="T34" fmla="*/ 2147483647 w 10049"/>
              <a:gd name="T35" fmla="*/ 2147483647 h 1936"/>
              <a:gd name="T36" fmla="*/ 2147483647 w 10049"/>
              <a:gd name="T37" fmla="*/ 2147483647 h 1936"/>
              <a:gd name="T38" fmla="*/ 2147483647 w 10049"/>
              <a:gd name="T39" fmla="*/ 2147483647 h 1936"/>
              <a:gd name="T40" fmla="*/ 2147483647 w 10049"/>
              <a:gd name="T41" fmla="*/ 2147483647 h 1936"/>
              <a:gd name="T42" fmla="*/ 2147483647 w 10049"/>
              <a:gd name="T43" fmla="*/ 2147483647 h 1936"/>
              <a:gd name="T44" fmla="*/ 2147483647 w 10049"/>
              <a:gd name="T45" fmla="*/ 2147483647 h 1936"/>
              <a:gd name="T46" fmla="*/ 2147483647 w 10049"/>
              <a:gd name="T47" fmla="*/ 2147483647 h 1936"/>
              <a:gd name="T48" fmla="*/ 2147483647 w 10049"/>
              <a:gd name="T49" fmla="*/ 2147483647 h 1936"/>
              <a:gd name="T50" fmla="*/ 2147483647 w 10049"/>
              <a:gd name="T51" fmla="*/ 2147483647 h 1936"/>
              <a:gd name="T52" fmla="*/ 2147483647 w 10049"/>
              <a:gd name="T53" fmla="*/ 2147483647 h 1936"/>
              <a:gd name="T54" fmla="*/ 2147483647 w 10049"/>
              <a:gd name="T55" fmla="*/ 2147483647 h 1936"/>
              <a:gd name="T56" fmla="*/ 2147483647 w 10049"/>
              <a:gd name="T57" fmla="*/ 2147483647 h 1936"/>
              <a:gd name="T58" fmla="*/ 2147483647 w 10049"/>
              <a:gd name="T59" fmla="*/ 2147483647 h 1936"/>
              <a:gd name="T60" fmla="*/ 2147483647 w 10049"/>
              <a:gd name="T61" fmla="*/ 2147483647 h 1936"/>
              <a:gd name="T62" fmla="*/ 2147483647 w 10049"/>
              <a:gd name="T63" fmla="*/ 2147483647 h 1936"/>
              <a:gd name="T64" fmla="*/ 2147483647 w 10049"/>
              <a:gd name="T65" fmla="*/ 2147483647 h 1936"/>
              <a:gd name="T66" fmla="*/ 2147483647 w 10049"/>
              <a:gd name="T67" fmla="*/ 2147483647 h 1936"/>
              <a:gd name="T68" fmla="*/ 2147483647 w 10049"/>
              <a:gd name="T69" fmla="*/ 2147483647 h 1936"/>
              <a:gd name="T70" fmla="*/ 2147483647 w 10049"/>
              <a:gd name="T71" fmla="*/ 2147483647 h 1936"/>
              <a:gd name="T72" fmla="*/ 2147483647 w 10049"/>
              <a:gd name="T73" fmla="*/ 2147483647 h 1936"/>
              <a:gd name="T74" fmla="*/ 2147483647 w 10049"/>
              <a:gd name="T75" fmla="*/ 2147483647 h 1936"/>
              <a:gd name="T76" fmla="*/ 2147483647 w 10049"/>
              <a:gd name="T77" fmla="*/ 2147483647 h 1936"/>
              <a:gd name="T78" fmla="*/ 2147483647 w 10049"/>
              <a:gd name="T79" fmla="*/ 2147483647 h 1936"/>
              <a:gd name="T80" fmla="*/ 2147483647 w 10049"/>
              <a:gd name="T81" fmla="*/ 2147483647 h 1936"/>
              <a:gd name="T82" fmla="*/ 2147483647 w 10049"/>
              <a:gd name="T83" fmla="*/ 2147483647 h 1936"/>
              <a:gd name="T84" fmla="*/ 2147483647 w 10049"/>
              <a:gd name="T85" fmla="*/ 2147483647 h 1936"/>
              <a:gd name="T86" fmla="*/ 2147483647 w 10049"/>
              <a:gd name="T87" fmla="*/ 2147483647 h 1936"/>
              <a:gd name="T88" fmla="*/ 2147483647 w 10049"/>
              <a:gd name="T89" fmla="*/ 2147483647 h 1936"/>
              <a:gd name="T90" fmla="*/ 2147483647 w 10049"/>
              <a:gd name="T91" fmla="*/ 2147483647 h 1936"/>
              <a:gd name="T92" fmla="*/ 2147483647 w 10049"/>
              <a:gd name="T93" fmla="*/ 2147483647 h 1936"/>
              <a:gd name="T94" fmla="*/ 2147483647 w 10049"/>
              <a:gd name="T95" fmla="*/ 2147483647 h 1936"/>
              <a:gd name="T96" fmla="*/ 2147483647 w 10049"/>
              <a:gd name="T97" fmla="*/ 2147483647 h 1936"/>
              <a:gd name="T98" fmla="*/ 2147483647 w 10049"/>
              <a:gd name="T99" fmla="*/ 2147483647 h 1936"/>
              <a:gd name="T100" fmla="*/ 2147483647 w 10049"/>
              <a:gd name="T101" fmla="*/ 2147483647 h 1936"/>
              <a:gd name="T102" fmla="*/ 2147483647 w 10049"/>
              <a:gd name="T103" fmla="*/ 2147483647 h 1936"/>
              <a:gd name="T104" fmla="*/ 2147483647 w 10049"/>
              <a:gd name="T105" fmla="*/ 2147483647 h 1936"/>
              <a:gd name="T106" fmla="*/ 2147483647 w 10049"/>
              <a:gd name="T107" fmla="*/ 2147483647 h 1936"/>
              <a:gd name="T108" fmla="*/ 2147483647 w 10049"/>
              <a:gd name="T109" fmla="*/ 2147483647 h 1936"/>
              <a:gd name="T110" fmla="*/ 2147483647 w 10049"/>
              <a:gd name="T111" fmla="*/ 2147483647 h 1936"/>
              <a:gd name="T112" fmla="*/ 2147483647 w 10049"/>
              <a:gd name="T113" fmla="*/ 2147483647 h 1936"/>
              <a:gd name="T114" fmla="*/ 2147483647 w 10049"/>
              <a:gd name="T115" fmla="*/ 2147483647 h 1936"/>
              <a:gd name="T116" fmla="*/ 2147483647 w 10049"/>
              <a:gd name="T117" fmla="*/ 2147483647 h 1936"/>
              <a:gd name="T118" fmla="*/ 2147483647 w 10049"/>
              <a:gd name="T119" fmla="*/ 2147483647 h 1936"/>
              <a:gd name="T120" fmla="*/ 2147483647 w 10049"/>
              <a:gd name="T121" fmla="*/ 2147483647 h 1936"/>
              <a:gd name="T122" fmla="*/ 2147483647 w 10049"/>
              <a:gd name="T123" fmla="*/ 2147483647 h 1936"/>
              <a:gd name="T124" fmla="*/ 2147483647 w 10049"/>
              <a:gd name="T125" fmla="*/ 2147483647 h 19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0049"/>
              <a:gd name="T190" fmla="*/ 0 h 1936"/>
              <a:gd name="T191" fmla="*/ 10049 w 10049"/>
              <a:gd name="T192" fmla="*/ 1936 h 19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0049" h="1936">
                <a:moveTo>
                  <a:pt x="10049" y="0"/>
                </a:moveTo>
                <a:lnTo>
                  <a:pt x="10049" y="65"/>
                </a:lnTo>
                <a:lnTo>
                  <a:pt x="10033" y="65"/>
                </a:lnTo>
                <a:lnTo>
                  <a:pt x="10033" y="0"/>
                </a:lnTo>
                <a:lnTo>
                  <a:pt x="10049" y="0"/>
                </a:lnTo>
                <a:close/>
                <a:moveTo>
                  <a:pt x="10049" y="113"/>
                </a:moveTo>
                <a:lnTo>
                  <a:pt x="10049" y="177"/>
                </a:lnTo>
                <a:lnTo>
                  <a:pt x="10033" y="177"/>
                </a:lnTo>
                <a:lnTo>
                  <a:pt x="10033" y="113"/>
                </a:lnTo>
                <a:lnTo>
                  <a:pt x="10049" y="113"/>
                </a:lnTo>
                <a:close/>
                <a:moveTo>
                  <a:pt x="10049" y="225"/>
                </a:moveTo>
                <a:lnTo>
                  <a:pt x="10049" y="289"/>
                </a:lnTo>
                <a:lnTo>
                  <a:pt x="10033" y="289"/>
                </a:lnTo>
                <a:lnTo>
                  <a:pt x="10033" y="225"/>
                </a:lnTo>
                <a:lnTo>
                  <a:pt x="10049" y="225"/>
                </a:lnTo>
                <a:close/>
                <a:moveTo>
                  <a:pt x="10049" y="337"/>
                </a:moveTo>
                <a:lnTo>
                  <a:pt x="10049" y="401"/>
                </a:lnTo>
                <a:lnTo>
                  <a:pt x="10033" y="401"/>
                </a:lnTo>
                <a:lnTo>
                  <a:pt x="10033" y="337"/>
                </a:lnTo>
                <a:lnTo>
                  <a:pt x="10049" y="337"/>
                </a:lnTo>
                <a:close/>
                <a:moveTo>
                  <a:pt x="10049" y="449"/>
                </a:moveTo>
                <a:lnTo>
                  <a:pt x="10049" y="513"/>
                </a:lnTo>
                <a:lnTo>
                  <a:pt x="10033" y="513"/>
                </a:lnTo>
                <a:lnTo>
                  <a:pt x="10033" y="449"/>
                </a:lnTo>
                <a:lnTo>
                  <a:pt x="10049" y="449"/>
                </a:lnTo>
                <a:close/>
                <a:moveTo>
                  <a:pt x="10049" y="561"/>
                </a:moveTo>
                <a:lnTo>
                  <a:pt x="10049" y="625"/>
                </a:lnTo>
                <a:lnTo>
                  <a:pt x="10033" y="625"/>
                </a:lnTo>
                <a:lnTo>
                  <a:pt x="10033" y="561"/>
                </a:lnTo>
                <a:lnTo>
                  <a:pt x="10049" y="561"/>
                </a:lnTo>
                <a:close/>
                <a:moveTo>
                  <a:pt x="10049" y="673"/>
                </a:moveTo>
                <a:lnTo>
                  <a:pt x="10049" y="737"/>
                </a:lnTo>
                <a:lnTo>
                  <a:pt x="10033" y="737"/>
                </a:lnTo>
                <a:lnTo>
                  <a:pt x="10033" y="673"/>
                </a:lnTo>
                <a:lnTo>
                  <a:pt x="10049" y="673"/>
                </a:lnTo>
                <a:close/>
                <a:moveTo>
                  <a:pt x="10049" y="785"/>
                </a:moveTo>
                <a:lnTo>
                  <a:pt x="10049" y="849"/>
                </a:lnTo>
                <a:lnTo>
                  <a:pt x="10033" y="849"/>
                </a:lnTo>
                <a:lnTo>
                  <a:pt x="10033" y="785"/>
                </a:lnTo>
                <a:lnTo>
                  <a:pt x="10049" y="785"/>
                </a:lnTo>
                <a:close/>
                <a:moveTo>
                  <a:pt x="10049" y="897"/>
                </a:moveTo>
                <a:lnTo>
                  <a:pt x="10049" y="961"/>
                </a:lnTo>
                <a:lnTo>
                  <a:pt x="10033" y="961"/>
                </a:lnTo>
                <a:lnTo>
                  <a:pt x="10033" y="897"/>
                </a:lnTo>
                <a:lnTo>
                  <a:pt x="10049" y="897"/>
                </a:lnTo>
                <a:close/>
                <a:moveTo>
                  <a:pt x="10049" y="1009"/>
                </a:moveTo>
                <a:lnTo>
                  <a:pt x="10049" y="1074"/>
                </a:lnTo>
                <a:lnTo>
                  <a:pt x="10033" y="1074"/>
                </a:lnTo>
                <a:lnTo>
                  <a:pt x="10033" y="1009"/>
                </a:lnTo>
                <a:lnTo>
                  <a:pt x="10049" y="1009"/>
                </a:lnTo>
                <a:close/>
                <a:moveTo>
                  <a:pt x="10049" y="1122"/>
                </a:moveTo>
                <a:lnTo>
                  <a:pt x="10049" y="1186"/>
                </a:lnTo>
                <a:lnTo>
                  <a:pt x="10033" y="1186"/>
                </a:lnTo>
                <a:lnTo>
                  <a:pt x="10033" y="1122"/>
                </a:lnTo>
                <a:lnTo>
                  <a:pt x="10049" y="1122"/>
                </a:lnTo>
                <a:close/>
                <a:moveTo>
                  <a:pt x="10049" y="1234"/>
                </a:moveTo>
                <a:lnTo>
                  <a:pt x="10049" y="1298"/>
                </a:lnTo>
                <a:lnTo>
                  <a:pt x="10033" y="1298"/>
                </a:lnTo>
                <a:lnTo>
                  <a:pt x="10033" y="1234"/>
                </a:lnTo>
                <a:lnTo>
                  <a:pt x="10049" y="1234"/>
                </a:lnTo>
                <a:close/>
                <a:moveTo>
                  <a:pt x="10049" y="1346"/>
                </a:moveTo>
                <a:lnTo>
                  <a:pt x="10049" y="1410"/>
                </a:lnTo>
                <a:lnTo>
                  <a:pt x="10033" y="1410"/>
                </a:lnTo>
                <a:lnTo>
                  <a:pt x="10033" y="1346"/>
                </a:lnTo>
                <a:lnTo>
                  <a:pt x="10049" y="1346"/>
                </a:lnTo>
                <a:close/>
                <a:moveTo>
                  <a:pt x="10049" y="1458"/>
                </a:moveTo>
                <a:lnTo>
                  <a:pt x="10049" y="1522"/>
                </a:lnTo>
                <a:lnTo>
                  <a:pt x="10033" y="1522"/>
                </a:lnTo>
                <a:lnTo>
                  <a:pt x="10033" y="1458"/>
                </a:lnTo>
                <a:lnTo>
                  <a:pt x="10049" y="1458"/>
                </a:lnTo>
                <a:close/>
                <a:moveTo>
                  <a:pt x="10049" y="1570"/>
                </a:moveTo>
                <a:lnTo>
                  <a:pt x="10049" y="1634"/>
                </a:lnTo>
                <a:lnTo>
                  <a:pt x="10033" y="1634"/>
                </a:lnTo>
                <a:lnTo>
                  <a:pt x="10033" y="1570"/>
                </a:lnTo>
                <a:lnTo>
                  <a:pt x="10049" y="1570"/>
                </a:lnTo>
                <a:close/>
                <a:moveTo>
                  <a:pt x="10049" y="1682"/>
                </a:moveTo>
                <a:lnTo>
                  <a:pt x="10049" y="1746"/>
                </a:lnTo>
                <a:lnTo>
                  <a:pt x="10033" y="1746"/>
                </a:lnTo>
                <a:lnTo>
                  <a:pt x="10033" y="1682"/>
                </a:lnTo>
                <a:lnTo>
                  <a:pt x="10049" y="1682"/>
                </a:lnTo>
                <a:close/>
                <a:moveTo>
                  <a:pt x="10049" y="1794"/>
                </a:moveTo>
                <a:lnTo>
                  <a:pt x="10049" y="1858"/>
                </a:lnTo>
                <a:lnTo>
                  <a:pt x="10033" y="1858"/>
                </a:lnTo>
                <a:lnTo>
                  <a:pt x="10033" y="1794"/>
                </a:lnTo>
                <a:lnTo>
                  <a:pt x="10049" y="1794"/>
                </a:lnTo>
                <a:close/>
                <a:moveTo>
                  <a:pt x="10049" y="1906"/>
                </a:moveTo>
                <a:lnTo>
                  <a:pt x="10049" y="1928"/>
                </a:lnTo>
                <a:cubicBezTo>
                  <a:pt x="10049" y="1933"/>
                  <a:pt x="10045" y="1936"/>
                  <a:pt x="10041" y="1936"/>
                </a:cubicBezTo>
                <a:lnTo>
                  <a:pt x="9999" y="1936"/>
                </a:lnTo>
                <a:lnTo>
                  <a:pt x="9999" y="1920"/>
                </a:lnTo>
                <a:lnTo>
                  <a:pt x="10041" y="1920"/>
                </a:lnTo>
                <a:lnTo>
                  <a:pt x="10033" y="1928"/>
                </a:lnTo>
                <a:lnTo>
                  <a:pt x="10033" y="1906"/>
                </a:lnTo>
                <a:lnTo>
                  <a:pt x="10049" y="1906"/>
                </a:lnTo>
                <a:close/>
                <a:moveTo>
                  <a:pt x="9951" y="1936"/>
                </a:moveTo>
                <a:lnTo>
                  <a:pt x="9887" y="1936"/>
                </a:lnTo>
                <a:lnTo>
                  <a:pt x="9887" y="1920"/>
                </a:lnTo>
                <a:lnTo>
                  <a:pt x="9951" y="1920"/>
                </a:lnTo>
                <a:lnTo>
                  <a:pt x="9951" y="1936"/>
                </a:lnTo>
                <a:close/>
                <a:moveTo>
                  <a:pt x="9839" y="1936"/>
                </a:moveTo>
                <a:lnTo>
                  <a:pt x="9775" y="1936"/>
                </a:lnTo>
                <a:lnTo>
                  <a:pt x="9775" y="1920"/>
                </a:lnTo>
                <a:lnTo>
                  <a:pt x="9839" y="1920"/>
                </a:lnTo>
                <a:lnTo>
                  <a:pt x="9839" y="1936"/>
                </a:lnTo>
                <a:close/>
                <a:moveTo>
                  <a:pt x="9726" y="1936"/>
                </a:moveTo>
                <a:lnTo>
                  <a:pt x="9662" y="1936"/>
                </a:lnTo>
                <a:lnTo>
                  <a:pt x="9662" y="1920"/>
                </a:lnTo>
                <a:lnTo>
                  <a:pt x="9726" y="1920"/>
                </a:lnTo>
                <a:lnTo>
                  <a:pt x="9726" y="1936"/>
                </a:lnTo>
                <a:close/>
                <a:moveTo>
                  <a:pt x="9614" y="1936"/>
                </a:moveTo>
                <a:lnTo>
                  <a:pt x="9550" y="1936"/>
                </a:lnTo>
                <a:lnTo>
                  <a:pt x="9550" y="1920"/>
                </a:lnTo>
                <a:lnTo>
                  <a:pt x="9614" y="1920"/>
                </a:lnTo>
                <a:lnTo>
                  <a:pt x="9614" y="1936"/>
                </a:lnTo>
                <a:close/>
                <a:moveTo>
                  <a:pt x="9502" y="1936"/>
                </a:moveTo>
                <a:lnTo>
                  <a:pt x="9438" y="1936"/>
                </a:lnTo>
                <a:lnTo>
                  <a:pt x="9438" y="1920"/>
                </a:lnTo>
                <a:lnTo>
                  <a:pt x="9502" y="1920"/>
                </a:lnTo>
                <a:lnTo>
                  <a:pt x="9502" y="1936"/>
                </a:lnTo>
                <a:close/>
                <a:moveTo>
                  <a:pt x="9390" y="1936"/>
                </a:moveTo>
                <a:lnTo>
                  <a:pt x="9326" y="1936"/>
                </a:lnTo>
                <a:lnTo>
                  <a:pt x="9326" y="1920"/>
                </a:lnTo>
                <a:lnTo>
                  <a:pt x="9390" y="1920"/>
                </a:lnTo>
                <a:lnTo>
                  <a:pt x="9390" y="1936"/>
                </a:lnTo>
                <a:close/>
                <a:moveTo>
                  <a:pt x="9278" y="1936"/>
                </a:moveTo>
                <a:lnTo>
                  <a:pt x="9214" y="1936"/>
                </a:lnTo>
                <a:lnTo>
                  <a:pt x="9214" y="1920"/>
                </a:lnTo>
                <a:lnTo>
                  <a:pt x="9278" y="1920"/>
                </a:lnTo>
                <a:lnTo>
                  <a:pt x="9278" y="1936"/>
                </a:lnTo>
                <a:close/>
                <a:moveTo>
                  <a:pt x="9166" y="1936"/>
                </a:moveTo>
                <a:lnTo>
                  <a:pt x="9102" y="1936"/>
                </a:lnTo>
                <a:lnTo>
                  <a:pt x="9102" y="1920"/>
                </a:lnTo>
                <a:lnTo>
                  <a:pt x="9166" y="1920"/>
                </a:lnTo>
                <a:lnTo>
                  <a:pt x="9166" y="1936"/>
                </a:lnTo>
                <a:close/>
                <a:moveTo>
                  <a:pt x="9054" y="1936"/>
                </a:moveTo>
                <a:lnTo>
                  <a:pt x="8990" y="1936"/>
                </a:lnTo>
                <a:lnTo>
                  <a:pt x="8990" y="1920"/>
                </a:lnTo>
                <a:lnTo>
                  <a:pt x="9054" y="1920"/>
                </a:lnTo>
                <a:lnTo>
                  <a:pt x="9054" y="1936"/>
                </a:lnTo>
                <a:close/>
                <a:moveTo>
                  <a:pt x="8942" y="1936"/>
                </a:moveTo>
                <a:lnTo>
                  <a:pt x="8878" y="1936"/>
                </a:lnTo>
                <a:lnTo>
                  <a:pt x="8878" y="1920"/>
                </a:lnTo>
                <a:lnTo>
                  <a:pt x="8942" y="1920"/>
                </a:lnTo>
                <a:lnTo>
                  <a:pt x="8942" y="1936"/>
                </a:lnTo>
                <a:close/>
                <a:moveTo>
                  <a:pt x="8830" y="1936"/>
                </a:moveTo>
                <a:lnTo>
                  <a:pt x="8765" y="1936"/>
                </a:lnTo>
                <a:lnTo>
                  <a:pt x="8765" y="1920"/>
                </a:lnTo>
                <a:lnTo>
                  <a:pt x="8830" y="1920"/>
                </a:lnTo>
                <a:lnTo>
                  <a:pt x="8830" y="1936"/>
                </a:lnTo>
                <a:close/>
                <a:moveTo>
                  <a:pt x="8717" y="1936"/>
                </a:moveTo>
                <a:lnTo>
                  <a:pt x="8653" y="1936"/>
                </a:lnTo>
                <a:lnTo>
                  <a:pt x="8653" y="1920"/>
                </a:lnTo>
                <a:lnTo>
                  <a:pt x="8717" y="1920"/>
                </a:lnTo>
                <a:lnTo>
                  <a:pt x="8717" y="1936"/>
                </a:lnTo>
                <a:close/>
                <a:moveTo>
                  <a:pt x="8605" y="1936"/>
                </a:moveTo>
                <a:lnTo>
                  <a:pt x="8541" y="1936"/>
                </a:lnTo>
                <a:lnTo>
                  <a:pt x="8541" y="1920"/>
                </a:lnTo>
                <a:lnTo>
                  <a:pt x="8605" y="1920"/>
                </a:lnTo>
                <a:lnTo>
                  <a:pt x="8605" y="1936"/>
                </a:lnTo>
                <a:close/>
                <a:moveTo>
                  <a:pt x="8493" y="1936"/>
                </a:moveTo>
                <a:lnTo>
                  <a:pt x="8429" y="1936"/>
                </a:lnTo>
                <a:lnTo>
                  <a:pt x="8429" y="1920"/>
                </a:lnTo>
                <a:lnTo>
                  <a:pt x="8493" y="1920"/>
                </a:lnTo>
                <a:lnTo>
                  <a:pt x="8493" y="1936"/>
                </a:lnTo>
                <a:close/>
                <a:moveTo>
                  <a:pt x="8381" y="1936"/>
                </a:moveTo>
                <a:lnTo>
                  <a:pt x="8317" y="1936"/>
                </a:lnTo>
                <a:lnTo>
                  <a:pt x="8317" y="1920"/>
                </a:lnTo>
                <a:lnTo>
                  <a:pt x="8381" y="1920"/>
                </a:lnTo>
                <a:lnTo>
                  <a:pt x="8381" y="1936"/>
                </a:lnTo>
                <a:close/>
                <a:moveTo>
                  <a:pt x="8269" y="1936"/>
                </a:moveTo>
                <a:lnTo>
                  <a:pt x="8205" y="1936"/>
                </a:lnTo>
                <a:lnTo>
                  <a:pt x="8205" y="1920"/>
                </a:lnTo>
                <a:lnTo>
                  <a:pt x="8269" y="1920"/>
                </a:lnTo>
                <a:lnTo>
                  <a:pt x="8269" y="1936"/>
                </a:lnTo>
                <a:close/>
                <a:moveTo>
                  <a:pt x="8157" y="1936"/>
                </a:moveTo>
                <a:lnTo>
                  <a:pt x="8093" y="1936"/>
                </a:lnTo>
                <a:lnTo>
                  <a:pt x="8093" y="1920"/>
                </a:lnTo>
                <a:lnTo>
                  <a:pt x="8157" y="1920"/>
                </a:lnTo>
                <a:lnTo>
                  <a:pt x="8157" y="1936"/>
                </a:lnTo>
                <a:close/>
                <a:moveTo>
                  <a:pt x="8045" y="1936"/>
                </a:moveTo>
                <a:lnTo>
                  <a:pt x="7981" y="1936"/>
                </a:lnTo>
                <a:lnTo>
                  <a:pt x="7981" y="1920"/>
                </a:lnTo>
                <a:lnTo>
                  <a:pt x="8045" y="1920"/>
                </a:lnTo>
                <a:lnTo>
                  <a:pt x="8045" y="1936"/>
                </a:lnTo>
                <a:close/>
                <a:moveTo>
                  <a:pt x="7933" y="1936"/>
                </a:moveTo>
                <a:lnTo>
                  <a:pt x="7869" y="1936"/>
                </a:lnTo>
                <a:lnTo>
                  <a:pt x="7869" y="1920"/>
                </a:lnTo>
                <a:lnTo>
                  <a:pt x="7933" y="1920"/>
                </a:lnTo>
                <a:lnTo>
                  <a:pt x="7933" y="1936"/>
                </a:lnTo>
                <a:close/>
                <a:moveTo>
                  <a:pt x="7821" y="1936"/>
                </a:moveTo>
                <a:lnTo>
                  <a:pt x="7756" y="1936"/>
                </a:lnTo>
                <a:lnTo>
                  <a:pt x="7756" y="1920"/>
                </a:lnTo>
                <a:lnTo>
                  <a:pt x="7821" y="1920"/>
                </a:lnTo>
                <a:lnTo>
                  <a:pt x="7821" y="1936"/>
                </a:lnTo>
                <a:close/>
                <a:moveTo>
                  <a:pt x="7708" y="1936"/>
                </a:moveTo>
                <a:lnTo>
                  <a:pt x="7644" y="1936"/>
                </a:lnTo>
                <a:lnTo>
                  <a:pt x="7644" y="1920"/>
                </a:lnTo>
                <a:lnTo>
                  <a:pt x="7708" y="1920"/>
                </a:lnTo>
                <a:lnTo>
                  <a:pt x="7708" y="1936"/>
                </a:lnTo>
                <a:close/>
                <a:moveTo>
                  <a:pt x="7596" y="1936"/>
                </a:moveTo>
                <a:lnTo>
                  <a:pt x="7532" y="1936"/>
                </a:lnTo>
                <a:lnTo>
                  <a:pt x="7532" y="1920"/>
                </a:lnTo>
                <a:lnTo>
                  <a:pt x="7596" y="1920"/>
                </a:lnTo>
                <a:lnTo>
                  <a:pt x="7596" y="1936"/>
                </a:lnTo>
                <a:close/>
                <a:moveTo>
                  <a:pt x="7484" y="1936"/>
                </a:moveTo>
                <a:lnTo>
                  <a:pt x="7420" y="1936"/>
                </a:lnTo>
                <a:lnTo>
                  <a:pt x="7420" y="1920"/>
                </a:lnTo>
                <a:lnTo>
                  <a:pt x="7484" y="1920"/>
                </a:lnTo>
                <a:lnTo>
                  <a:pt x="7484" y="1936"/>
                </a:lnTo>
                <a:close/>
                <a:moveTo>
                  <a:pt x="7372" y="1936"/>
                </a:moveTo>
                <a:lnTo>
                  <a:pt x="7308" y="1936"/>
                </a:lnTo>
                <a:lnTo>
                  <a:pt x="7308" y="1920"/>
                </a:lnTo>
                <a:lnTo>
                  <a:pt x="7372" y="1920"/>
                </a:lnTo>
                <a:lnTo>
                  <a:pt x="7372" y="1936"/>
                </a:lnTo>
                <a:close/>
                <a:moveTo>
                  <a:pt x="7260" y="1936"/>
                </a:moveTo>
                <a:lnTo>
                  <a:pt x="7196" y="1936"/>
                </a:lnTo>
                <a:lnTo>
                  <a:pt x="7196" y="1920"/>
                </a:lnTo>
                <a:lnTo>
                  <a:pt x="7260" y="1920"/>
                </a:lnTo>
                <a:lnTo>
                  <a:pt x="7260" y="1936"/>
                </a:lnTo>
                <a:close/>
                <a:moveTo>
                  <a:pt x="7148" y="1936"/>
                </a:moveTo>
                <a:lnTo>
                  <a:pt x="7084" y="1936"/>
                </a:lnTo>
                <a:lnTo>
                  <a:pt x="7084" y="1920"/>
                </a:lnTo>
                <a:lnTo>
                  <a:pt x="7148" y="1920"/>
                </a:lnTo>
                <a:lnTo>
                  <a:pt x="7148" y="1936"/>
                </a:lnTo>
                <a:close/>
                <a:moveTo>
                  <a:pt x="7036" y="1936"/>
                </a:moveTo>
                <a:lnTo>
                  <a:pt x="6972" y="1936"/>
                </a:lnTo>
                <a:lnTo>
                  <a:pt x="6972" y="1920"/>
                </a:lnTo>
                <a:lnTo>
                  <a:pt x="7036" y="1920"/>
                </a:lnTo>
                <a:lnTo>
                  <a:pt x="7036" y="1936"/>
                </a:lnTo>
                <a:close/>
                <a:moveTo>
                  <a:pt x="6924" y="1936"/>
                </a:moveTo>
                <a:lnTo>
                  <a:pt x="6860" y="1936"/>
                </a:lnTo>
                <a:lnTo>
                  <a:pt x="6860" y="1920"/>
                </a:lnTo>
                <a:lnTo>
                  <a:pt x="6924" y="1920"/>
                </a:lnTo>
                <a:lnTo>
                  <a:pt x="6924" y="1936"/>
                </a:lnTo>
                <a:close/>
                <a:moveTo>
                  <a:pt x="6812" y="1936"/>
                </a:moveTo>
                <a:lnTo>
                  <a:pt x="6747" y="1936"/>
                </a:lnTo>
                <a:lnTo>
                  <a:pt x="6747" y="1920"/>
                </a:lnTo>
                <a:lnTo>
                  <a:pt x="6812" y="1920"/>
                </a:lnTo>
                <a:lnTo>
                  <a:pt x="6812" y="1936"/>
                </a:lnTo>
                <a:close/>
                <a:moveTo>
                  <a:pt x="6699" y="1936"/>
                </a:moveTo>
                <a:lnTo>
                  <a:pt x="6635" y="1936"/>
                </a:lnTo>
                <a:lnTo>
                  <a:pt x="6635" y="1920"/>
                </a:lnTo>
                <a:lnTo>
                  <a:pt x="6699" y="1920"/>
                </a:lnTo>
                <a:lnTo>
                  <a:pt x="6699" y="1936"/>
                </a:lnTo>
                <a:close/>
                <a:moveTo>
                  <a:pt x="6587" y="1936"/>
                </a:moveTo>
                <a:lnTo>
                  <a:pt x="6523" y="1936"/>
                </a:lnTo>
                <a:lnTo>
                  <a:pt x="6523" y="1920"/>
                </a:lnTo>
                <a:lnTo>
                  <a:pt x="6587" y="1920"/>
                </a:lnTo>
                <a:lnTo>
                  <a:pt x="6587" y="1936"/>
                </a:lnTo>
                <a:close/>
                <a:moveTo>
                  <a:pt x="6475" y="1936"/>
                </a:moveTo>
                <a:lnTo>
                  <a:pt x="6411" y="1936"/>
                </a:lnTo>
                <a:lnTo>
                  <a:pt x="6411" y="1920"/>
                </a:lnTo>
                <a:lnTo>
                  <a:pt x="6475" y="1920"/>
                </a:lnTo>
                <a:lnTo>
                  <a:pt x="6475" y="1936"/>
                </a:lnTo>
                <a:close/>
                <a:moveTo>
                  <a:pt x="6363" y="1936"/>
                </a:moveTo>
                <a:lnTo>
                  <a:pt x="6299" y="1936"/>
                </a:lnTo>
                <a:lnTo>
                  <a:pt x="6299" y="1920"/>
                </a:lnTo>
                <a:lnTo>
                  <a:pt x="6363" y="1920"/>
                </a:lnTo>
                <a:lnTo>
                  <a:pt x="6363" y="1936"/>
                </a:lnTo>
                <a:close/>
                <a:moveTo>
                  <a:pt x="6251" y="1936"/>
                </a:moveTo>
                <a:lnTo>
                  <a:pt x="6187" y="1936"/>
                </a:lnTo>
                <a:lnTo>
                  <a:pt x="6187" y="1920"/>
                </a:lnTo>
                <a:lnTo>
                  <a:pt x="6251" y="1920"/>
                </a:lnTo>
                <a:lnTo>
                  <a:pt x="6251" y="1936"/>
                </a:lnTo>
                <a:close/>
                <a:moveTo>
                  <a:pt x="6139" y="1936"/>
                </a:moveTo>
                <a:lnTo>
                  <a:pt x="6075" y="1936"/>
                </a:lnTo>
                <a:lnTo>
                  <a:pt x="6075" y="1920"/>
                </a:lnTo>
                <a:lnTo>
                  <a:pt x="6139" y="1920"/>
                </a:lnTo>
                <a:lnTo>
                  <a:pt x="6139" y="1936"/>
                </a:lnTo>
                <a:close/>
                <a:moveTo>
                  <a:pt x="6027" y="1936"/>
                </a:moveTo>
                <a:lnTo>
                  <a:pt x="5963" y="1936"/>
                </a:lnTo>
                <a:lnTo>
                  <a:pt x="5963" y="1920"/>
                </a:lnTo>
                <a:lnTo>
                  <a:pt x="6027" y="1920"/>
                </a:lnTo>
                <a:lnTo>
                  <a:pt x="6027" y="1936"/>
                </a:lnTo>
                <a:close/>
                <a:moveTo>
                  <a:pt x="5915" y="1936"/>
                </a:moveTo>
                <a:lnTo>
                  <a:pt x="5851" y="1936"/>
                </a:lnTo>
                <a:lnTo>
                  <a:pt x="5851" y="1920"/>
                </a:lnTo>
                <a:lnTo>
                  <a:pt x="5915" y="1920"/>
                </a:lnTo>
                <a:lnTo>
                  <a:pt x="5915" y="1936"/>
                </a:lnTo>
                <a:close/>
                <a:moveTo>
                  <a:pt x="5802" y="1936"/>
                </a:moveTo>
                <a:lnTo>
                  <a:pt x="5738" y="1936"/>
                </a:lnTo>
                <a:lnTo>
                  <a:pt x="5738" y="1920"/>
                </a:lnTo>
                <a:lnTo>
                  <a:pt x="5802" y="1920"/>
                </a:lnTo>
                <a:lnTo>
                  <a:pt x="5802" y="1936"/>
                </a:lnTo>
                <a:close/>
                <a:moveTo>
                  <a:pt x="5690" y="1936"/>
                </a:moveTo>
                <a:lnTo>
                  <a:pt x="5626" y="1936"/>
                </a:lnTo>
                <a:lnTo>
                  <a:pt x="5626" y="1920"/>
                </a:lnTo>
                <a:lnTo>
                  <a:pt x="5690" y="1920"/>
                </a:lnTo>
                <a:lnTo>
                  <a:pt x="5690" y="1936"/>
                </a:lnTo>
                <a:close/>
                <a:moveTo>
                  <a:pt x="5578" y="1936"/>
                </a:moveTo>
                <a:lnTo>
                  <a:pt x="5514" y="1936"/>
                </a:lnTo>
                <a:lnTo>
                  <a:pt x="5514" y="1920"/>
                </a:lnTo>
                <a:lnTo>
                  <a:pt x="5578" y="1920"/>
                </a:lnTo>
                <a:lnTo>
                  <a:pt x="5578" y="1936"/>
                </a:lnTo>
                <a:close/>
                <a:moveTo>
                  <a:pt x="5466" y="1936"/>
                </a:moveTo>
                <a:lnTo>
                  <a:pt x="5402" y="1936"/>
                </a:lnTo>
                <a:lnTo>
                  <a:pt x="5402" y="1920"/>
                </a:lnTo>
                <a:lnTo>
                  <a:pt x="5466" y="1920"/>
                </a:lnTo>
                <a:lnTo>
                  <a:pt x="5466" y="1936"/>
                </a:lnTo>
                <a:close/>
                <a:moveTo>
                  <a:pt x="5354" y="1936"/>
                </a:moveTo>
                <a:lnTo>
                  <a:pt x="5290" y="1936"/>
                </a:lnTo>
                <a:lnTo>
                  <a:pt x="5290" y="1920"/>
                </a:lnTo>
                <a:lnTo>
                  <a:pt x="5354" y="1920"/>
                </a:lnTo>
                <a:lnTo>
                  <a:pt x="5354" y="1936"/>
                </a:lnTo>
                <a:close/>
                <a:moveTo>
                  <a:pt x="5242" y="1936"/>
                </a:moveTo>
                <a:lnTo>
                  <a:pt x="5178" y="1936"/>
                </a:lnTo>
                <a:lnTo>
                  <a:pt x="5178" y="1920"/>
                </a:lnTo>
                <a:lnTo>
                  <a:pt x="5242" y="1920"/>
                </a:lnTo>
                <a:lnTo>
                  <a:pt x="5242" y="1936"/>
                </a:lnTo>
                <a:close/>
                <a:moveTo>
                  <a:pt x="5130" y="1936"/>
                </a:moveTo>
                <a:lnTo>
                  <a:pt x="5066" y="1936"/>
                </a:lnTo>
                <a:lnTo>
                  <a:pt x="5066" y="1920"/>
                </a:lnTo>
                <a:lnTo>
                  <a:pt x="5130" y="1920"/>
                </a:lnTo>
                <a:lnTo>
                  <a:pt x="5130" y="1936"/>
                </a:lnTo>
                <a:close/>
                <a:moveTo>
                  <a:pt x="5018" y="1936"/>
                </a:moveTo>
                <a:lnTo>
                  <a:pt x="4954" y="1936"/>
                </a:lnTo>
                <a:lnTo>
                  <a:pt x="4954" y="1920"/>
                </a:lnTo>
                <a:lnTo>
                  <a:pt x="5018" y="1920"/>
                </a:lnTo>
                <a:lnTo>
                  <a:pt x="5018" y="1936"/>
                </a:lnTo>
                <a:close/>
                <a:moveTo>
                  <a:pt x="4906" y="1936"/>
                </a:moveTo>
                <a:lnTo>
                  <a:pt x="4842" y="1936"/>
                </a:lnTo>
                <a:lnTo>
                  <a:pt x="4842" y="1920"/>
                </a:lnTo>
                <a:lnTo>
                  <a:pt x="4906" y="1920"/>
                </a:lnTo>
                <a:lnTo>
                  <a:pt x="4906" y="1936"/>
                </a:lnTo>
                <a:close/>
                <a:moveTo>
                  <a:pt x="4793" y="1936"/>
                </a:moveTo>
                <a:lnTo>
                  <a:pt x="4729" y="1936"/>
                </a:lnTo>
                <a:lnTo>
                  <a:pt x="4729" y="1920"/>
                </a:lnTo>
                <a:lnTo>
                  <a:pt x="4793" y="1920"/>
                </a:lnTo>
                <a:lnTo>
                  <a:pt x="4793" y="1936"/>
                </a:lnTo>
                <a:close/>
                <a:moveTo>
                  <a:pt x="4681" y="1936"/>
                </a:moveTo>
                <a:lnTo>
                  <a:pt x="4617" y="1936"/>
                </a:lnTo>
                <a:lnTo>
                  <a:pt x="4617" y="1920"/>
                </a:lnTo>
                <a:lnTo>
                  <a:pt x="4681" y="1920"/>
                </a:lnTo>
                <a:lnTo>
                  <a:pt x="4681" y="1936"/>
                </a:lnTo>
                <a:close/>
                <a:moveTo>
                  <a:pt x="4569" y="1936"/>
                </a:moveTo>
                <a:lnTo>
                  <a:pt x="4505" y="1936"/>
                </a:lnTo>
                <a:lnTo>
                  <a:pt x="4505" y="1920"/>
                </a:lnTo>
                <a:lnTo>
                  <a:pt x="4569" y="1920"/>
                </a:lnTo>
                <a:lnTo>
                  <a:pt x="4569" y="1936"/>
                </a:lnTo>
                <a:close/>
                <a:moveTo>
                  <a:pt x="4457" y="1936"/>
                </a:moveTo>
                <a:lnTo>
                  <a:pt x="4393" y="1936"/>
                </a:lnTo>
                <a:lnTo>
                  <a:pt x="4393" y="1920"/>
                </a:lnTo>
                <a:lnTo>
                  <a:pt x="4457" y="1920"/>
                </a:lnTo>
                <a:lnTo>
                  <a:pt x="4457" y="1936"/>
                </a:lnTo>
                <a:close/>
                <a:moveTo>
                  <a:pt x="4345" y="1936"/>
                </a:moveTo>
                <a:lnTo>
                  <a:pt x="4281" y="1936"/>
                </a:lnTo>
                <a:lnTo>
                  <a:pt x="4281" y="1920"/>
                </a:lnTo>
                <a:lnTo>
                  <a:pt x="4345" y="1920"/>
                </a:lnTo>
                <a:lnTo>
                  <a:pt x="4345" y="1936"/>
                </a:lnTo>
                <a:close/>
                <a:moveTo>
                  <a:pt x="4233" y="1936"/>
                </a:moveTo>
                <a:lnTo>
                  <a:pt x="4169" y="1936"/>
                </a:lnTo>
                <a:lnTo>
                  <a:pt x="4169" y="1920"/>
                </a:lnTo>
                <a:lnTo>
                  <a:pt x="4233" y="1920"/>
                </a:lnTo>
                <a:lnTo>
                  <a:pt x="4233" y="1936"/>
                </a:lnTo>
                <a:close/>
                <a:moveTo>
                  <a:pt x="4121" y="1936"/>
                </a:moveTo>
                <a:lnTo>
                  <a:pt x="4057" y="1936"/>
                </a:lnTo>
                <a:lnTo>
                  <a:pt x="4057" y="1920"/>
                </a:lnTo>
                <a:lnTo>
                  <a:pt x="4121" y="1920"/>
                </a:lnTo>
                <a:lnTo>
                  <a:pt x="4121" y="1936"/>
                </a:lnTo>
                <a:close/>
                <a:moveTo>
                  <a:pt x="4009" y="1936"/>
                </a:moveTo>
                <a:lnTo>
                  <a:pt x="3945" y="1936"/>
                </a:lnTo>
                <a:lnTo>
                  <a:pt x="3945" y="1920"/>
                </a:lnTo>
                <a:lnTo>
                  <a:pt x="4009" y="1920"/>
                </a:lnTo>
                <a:lnTo>
                  <a:pt x="4009" y="1936"/>
                </a:lnTo>
                <a:close/>
                <a:moveTo>
                  <a:pt x="3897" y="1936"/>
                </a:moveTo>
                <a:lnTo>
                  <a:pt x="3833" y="1936"/>
                </a:lnTo>
                <a:lnTo>
                  <a:pt x="3833" y="1920"/>
                </a:lnTo>
                <a:lnTo>
                  <a:pt x="3897" y="1920"/>
                </a:lnTo>
                <a:lnTo>
                  <a:pt x="3897" y="1936"/>
                </a:lnTo>
                <a:close/>
                <a:moveTo>
                  <a:pt x="3784" y="1936"/>
                </a:moveTo>
                <a:lnTo>
                  <a:pt x="3720" y="1936"/>
                </a:lnTo>
                <a:lnTo>
                  <a:pt x="3720" y="1920"/>
                </a:lnTo>
                <a:lnTo>
                  <a:pt x="3784" y="1920"/>
                </a:lnTo>
                <a:lnTo>
                  <a:pt x="3784" y="1936"/>
                </a:lnTo>
                <a:close/>
                <a:moveTo>
                  <a:pt x="3672" y="1936"/>
                </a:moveTo>
                <a:lnTo>
                  <a:pt x="3608" y="1936"/>
                </a:lnTo>
                <a:lnTo>
                  <a:pt x="3608" y="1920"/>
                </a:lnTo>
                <a:lnTo>
                  <a:pt x="3672" y="1920"/>
                </a:lnTo>
                <a:lnTo>
                  <a:pt x="3672" y="1936"/>
                </a:lnTo>
                <a:close/>
                <a:moveTo>
                  <a:pt x="3560" y="1936"/>
                </a:moveTo>
                <a:lnTo>
                  <a:pt x="3496" y="1936"/>
                </a:lnTo>
                <a:lnTo>
                  <a:pt x="3496" y="1920"/>
                </a:lnTo>
                <a:lnTo>
                  <a:pt x="3560" y="1920"/>
                </a:lnTo>
                <a:lnTo>
                  <a:pt x="3560" y="1936"/>
                </a:lnTo>
                <a:close/>
                <a:moveTo>
                  <a:pt x="3448" y="1936"/>
                </a:moveTo>
                <a:lnTo>
                  <a:pt x="3384" y="1936"/>
                </a:lnTo>
                <a:lnTo>
                  <a:pt x="3384" y="1920"/>
                </a:lnTo>
                <a:lnTo>
                  <a:pt x="3448" y="1920"/>
                </a:lnTo>
                <a:lnTo>
                  <a:pt x="3448" y="1936"/>
                </a:lnTo>
                <a:close/>
                <a:moveTo>
                  <a:pt x="3336" y="1936"/>
                </a:moveTo>
                <a:lnTo>
                  <a:pt x="3272" y="1936"/>
                </a:lnTo>
                <a:lnTo>
                  <a:pt x="3272" y="1920"/>
                </a:lnTo>
                <a:lnTo>
                  <a:pt x="3336" y="1920"/>
                </a:lnTo>
                <a:lnTo>
                  <a:pt x="3336" y="1936"/>
                </a:lnTo>
                <a:close/>
                <a:moveTo>
                  <a:pt x="3224" y="1936"/>
                </a:moveTo>
                <a:lnTo>
                  <a:pt x="3160" y="1936"/>
                </a:lnTo>
                <a:lnTo>
                  <a:pt x="3160" y="1920"/>
                </a:lnTo>
                <a:lnTo>
                  <a:pt x="3224" y="1920"/>
                </a:lnTo>
                <a:lnTo>
                  <a:pt x="3224" y="1936"/>
                </a:lnTo>
                <a:close/>
                <a:moveTo>
                  <a:pt x="3112" y="1936"/>
                </a:moveTo>
                <a:lnTo>
                  <a:pt x="3048" y="1936"/>
                </a:lnTo>
                <a:lnTo>
                  <a:pt x="3048" y="1920"/>
                </a:lnTo>
                <a:lnTo>
                  <a:pt x="3112" y="1920"/>
                </a:lnTo>
                <a:lnTo>
                  <a:pt x="3112" y="1936"/>
                </a:lnTo>
                <a:close/>
                <a:moveTo>
                  <a:pt x="3000" y="1936"/>
                </a:moveTo>
                <a:lnTo>
                  <a:pt x="2936" y="1936"/>
                </a:lnTo>
                <a:lnTo>
                  <a:pt x="2936" y="1920"/>
                </a:lnTo>
                <a:lnTo>
                  <a:pt x="3000" y="1920"/>
                </a:lnTo>
                <a:lnTo>
                  <a:pt x="3000" y="1936"/>
                </a:lnTo>
                <a:close/>
                <a:moveTo>
                  <a:pt x="2888" y="1936"/>
                </a:moveTo>
                <a:lnTo>
                  <a:pt x="2824" y="1936"/>
                </a:lnTo>
                <a:lnTo>
                  <a:pt x="2824" y="1920"/>
                </a:lnTo>
                <a:lnTo>
                  <a:pt x="2888" y="1920"/>
                </a:lnTo>
                <a:lnTo>
                  <a:pt x="2888" y="1936"/>
                </a:lnTo>
                <a:close/>
                <a:moveTo>
                  <a:pt x="2775" y="1936"/>
                </a:moveTo>
                <a:lnTo>
                  <a:pt x="2711" y="1936"/>
                </a:lnTo>
                <a:lnTo>
                  <a:pt x="2711" y="1920"/>
                </a:lnTo>
                <a:lnTo>
                  <a:pt x="2775" y="1920"/>
                </a:lnTo>
                <a:lnTo>
                  <a:pt x="2775" y="1936"/>
                </a:lnTo>
                <a:close/>
                <a:moveTo>
                  <a:pt x="2663" y="1936"/>
                </a:moveTo>
                <a:lnTo>
                  <a:pt x="2599" y="1936"/>
                </a:lnTo>
                <a:lnTo>
                  <a:pt x="2599" y="1920"/>
                </a:lnTo>
                <a:lnTo>
                  <a:pt x="2663" y="1920"/>
                </a:lnTo>
                <a:lnTo>
                  <a:pt x="2663" y="1936"/>
                </a:lnTo>
                <a:close/>
                <a:moveTo>
                  <a:pt x="2551" y="1936"/>
                </a:moveTo>
                <a:lnTo>
                  <a:pt x="2487" y="1936"/>
                </a:lnTo>
                <a:lnTo>
                  <a:pt x="2487" y="1920"/>
                </a:lnTo>
                <a:lnTo>
                  <a:pt x="2551" y="1920"/>
                </a:lnTo>
                <a:lnTo>
                  <a:pt x="2551" y="1936"/>
                </a:lnTo>
                <a:close/>
                <a:moveTo>
                  <a:pt x="2439" y="1936"/>
                </a:moveTo>
                <a:lnTo>
                  <a:pt x="2375" y="1936"/>
                </a:lnTo>
                <a:lnTo>
                  <a:pt x="2375" y="1920"/>
                </a:lnTo>
                <a:lnTo>
                  <a:pt x="2439" y="1920"/>
                </a:lnTo>
                <a:lnTo>
                  <a:pt x="2439" y="1936"/>
                </a:lnTo>
                <a:close/>
                <a:moveTo>
                  <a:pt x="2327" y="1936"/>
                </a:moveTo>
                <a:lnTo>
                  <a:pt x="2263" y="1936"/>
                </a:lnTo>
                <a:lnTo>
                  <a:pt x="2263" y="1920"/>
                </a:lnTo>
                <a:lnTo>
                  <a:pt x="2327" y="1920"/>
                </a:lnTo>
                <a:lnTo>
                  <a:pt x="2327" y="1936"/>
                </a:lnTo>
                <a:close/>
                <a:moveTo>
                  <a:pt x="2215" y="1936"/>
                </a:moveTo>
                <a:lnTo>
                  <a:pt x="2151" y="1936"/>
                </a:lnTo>
                <a:lnTo>
                  <a:pt x="2151" y="1920"/>
                </a:lnTo>
                <a:lnTo>
                  <a:pt x="2215" y="1920"/>
                </a:lnTo>
                <a:lnTo>
                  <a:pt x="2215" y="1936"/>
                </a:lnTo>
                <a:close/>
                <a:moveTo>
                  <a:pt x="2103" y="1936"/>
                </a:moveTo>
                <a:lnTo>
                  <a:pt x="2039" y="1936"/>
                </a:lnTo>
                <a:lnTo>
                  <a:pt x="2039" y="1920"/>
                </a:lnTo>
                <a:lnTo>
                  <a:pt x="2103" y="1920"/>
                </a:lnTo>
                <a:lnTo>
                  <a:pt x="2103" y="1936"/>
                </a:lnTo>
                <a:close/>
                <a:moveTo>
                  <a:pt x="1991" y="1936"/>
                </a:moveTo>
                <a:lnTo>
                  <a:pt x="1927" y="1936"/>
                </a:lnTo>
                <a:lnTo>
                  <a:pt x="1927" y="1920"/>
                </a:lnTo>
                <a:lnTo>
                  <a:pt x="1991" y="1920"/>
                </a:lnTo>
                <a:lnTo>
                  <a:pt x="1991" y="1936"/>
                </a:lnTo>
                <a:close/>
                <a:moveTo>
                  <a:pt x="1879" y="1936"/>
                </a:moveTo>
                <a:lnTo>
                  <a:pt x="1815" y="1936"/>
                </a:lnTo>
                <a:lnTo>
                  <a:pt x="1815" y="1920"/>
                </a:lnTo>
                <a:lnTo>
                  <a:pt x="1879" y="1920"/>
                </a:lnTo>
                <a:lnTo>
                  <a:pt x="1879" y="1936"/>
                </a:lnTo>
                <a:close/>
                <a:moveTo>
                  <a:pt x="1766" y="1936"/>
                </a:moveTo>
                <a:lnTo>
                  <a:pt x="1702" y="1936"/>
                </a:lnTo>
                <a:lnTo>
                  <a:pt x="1702" y="1920"/>
                </a:lnTo>
                <a:lnTo>
                  <a:pt x="1766" y="1920"/>
                </a:lnTo>
                <a:lnTo>
                  <a:pt x="1766" y="1936"/>
                </a:lnTo>
                <a:close/>
                <a:moveTo>
                  <a:pt x="1654" y="1936"/>
                </a:moveTo>
                <a:lnTo>
                  <a:pt x="1590" y="1936"/>
                </a:lnTo>
                <a:lnTo>
                  <a:pt x="1590" y="1920"/>
                </a:lnTo>
                <a:lnTo>
                  <a:pt x="1654" y="1920"/>
                </a:lnTo>
                <a:lnTo>
                  <a:pt x="1654" y="1936"/>
                </a:lnTo>
                <a:close/>
                <a:moveTo>
                  <a:pt x="1542" y="1936"/>
                </a:moveTo>
                <a:lnTo>
                  <a:pt x="1478" y="1936"/>
                </a:lnTo>
                <a:lnTo>
                  <a:pt x="1478" y="1920"/>
                </a:lnTo>
                <a:lnTo>
                  <a:pt x="1542" y="1920"/>
                </a:lnTo>
                <a:lnTo>
                  <a:pt x="1542" y="1936"/>
                </a:lnTo>
                <a:close/>
                <a:moveTo>
                  <a:pt x="1430" y="1936"/>
                </a:moveTo>
                <a:lnTo>
                  <a:pt x="1366" y="1936"/>
                </a:lnTo>
                <a:lnTo>
                  <a:pt x="1366" y="1920"/>
                </a:lnTo>
                <a:lnTo>
                  <a:pt x="1430" y="1920"/>
                </a:lnTo>
                <a:lnTo>
                  <a:pt x="1430" y="1936"/>
                </a:lnTo>
                <a:close/>
                <a:moveTo>
                  <a:pt x="1318" y="1936"/>
                </a:moveTo>
                <a:lnTo>
                  <a:pt x="1254" y="1936"/>
                </a:lnTo>
                <a:lnTo>
                  <a:pt x="1254" y="1920"/>
                </a:lnTo>
                <a:lnTo>
                  <a:pt x="1318" y="1920"/>
                </a:lnTo>
                <a:lnTo>
                  <a:pt x="1318" y="1936"/>
                </a:lnTo>
                <a:close/>
                <a:moveTo>
                  <a:pt x="1206" y="1936"/>
                </a:moveTo>
                <a:lnTo>
                  <a:pt x="1142" y="1936"/>
                </a:lnTo>
                <a:lnTo>
                  <a:pt x="1142" y="1920"/>
                </a:lnTo>
                <a:lnTo>
                  <a:pt x="1206" y="1920"/>
                </a:lnTo>
                <a:lnTo>
                  <a:pt x="1206" y="1936"/>
                </a:lnTo>
                <a:close/>
                <a:moveTo>
                  <a:pt x="1094" y="1936"/>
                </a:moveTo>
                <a:lnTo>
                  <a:pt x="1030" y="1936"/>
                </a:lnTo>
                <a:lnTo>
                  <a:pt x="1030" y="1920"/>
                </a:lnTo>
                <a:lnTo>
                  <a:pt x="1094" y="1920"/>
                </a:lnTo>
                <a:lnTo>
                  <a:pt x="1094" y="1936"/>
                </a:lnTo>
                <a:close/>
                <a:moveTo>
                  <a:pt x="982" y="1936"/>
                </a:moveTo>
                <a:lnTo>
                  <a:pt x="918" y="1936"/>
                </a:lnTo>
                <a:lnTo>
                  <a:pt x="918" y="1920"/>
                </a:lnTo>
                <a:lnTo>
                  <a:pt x="982" y="1920"/>
                </a:lnTo>
                <a:lnTo>
                  <a:pt x="982" y="1936"/>
                </a:lnTo>
                <a:close/>
                <a:moveTo>
                  <a:pt x="870" y="1936"/>
                </a:moveTo>
                <a:lnTo>
                  <a:pt x="805" y="1936"/>
                </a:lnTo>
                <a:lnTo>
                  <a:pt x="805" y="1920"/>
                </a:lnTo>
                <a:lnTo>
                  <a:pt x="870" y="1920"/>
                </a:lnTo>
                <a:lnTo>
                  <a:pt x="870" y="1936"/>
                </a:lnTo>
                <a:close/>
                <a:moveTo>
                  <a:pt x="757" y="1936"/>
                </a:moveTo>
                <a:lnTo>
                  <a:pt x="693" y="1936"/>
                </a:lnTo>
                <a:lnTo>
                  <a:pt x="693" y="1920"/>
                </a:lnTo>
                <a:lnTo>
                  <a:pt x="757" y="1920"/>
                </a:lnTo>
                <a:lnTo>
                  <a:pt x="757" y="1936"/>
                </a:lnTo>
                <a:close/>
                <a:moveTo>
                  <a:pt x="645" y="1936"/>
                </a:moveTo>
                <a:lnTo>
                  <a:pt x="581" y="1936"/>
                </a:lnTo>
                <a:lnTo>
                  <a:pt x="581" y="1920"/>
                </a:lnTo>
                <a:lnTo>
                  <a:pt x="645" y="1920"/>
                </a:lnTo>
                <a:lnTo>
                  <a:pt x="645" y="1936"/>
                </a:lnTo>
                <a:close/>
                <a:moveTo>
                  <a:pt x="533" y="1936"/>
                </a:moveTo>
                <a:lnTo>
                  <a:pt x="469" y="1936"/>
                </a:lnTo>
                <a:lnTo>
                  <a:pt x="469" y="1920"/>
                </a:lnTo>
                <a:lnTo>
                  <a:pt x="533" y="1920"/>
                </a:lnTo>
                <a:lnTo>
                  <a:pt x="533" y="1936"/>
                </a:lnTo>
                <a:close/>
                <a:moveTo>
                  <a:pt x="421" y="1936"/>
                </a:moveTo>
                <a:lnTo>
                  <a:pt x="357" y="1936"/>
                </a:lnTo>
                <a:lnTo>
                  <a:pt x="357" y="1920"/>
                </a:lnTo>
                <a:lnTo>
                  <a:pt x="421" y="1920"/>
                </a:lnTo>
                <a:lnTo>
                  <a:pt x="421" y="1936"/>
                </a:lnTo>
                <a:close/>
                <a:moveTo>
                  <a:pt x="309" y="1936"/>
                </a:moveTo>
                <a:lnTo>
                  <a:pt x="245" y="1936"/>
                </a:lnTo>
                <a:lnTo>
                  <a:pt x="245" y="1920"/>
                </a:lnTo>
                <a:lnTo>
                  <a:pt x="309" y="1920"/>
                </a:lnTo>
                <a:lnTo>
                  <a:pt x="309" y="1936"/>
                </a:lnTo>
                <a:close/>
                <a:moveTo>
                  <a:pt x="197" y="1936"/>
                </a:moveTo>
                <a:lnTo>
                  <a:pt x="133" y="1936"/>
                </a:lnTo>
                <a:lnTo>
                  <a:pt x="133" y="1920"/>
                </a:lnTo>
                <a:lnTo>
                  <a:pt x="197" y="1920"/>
                </a:lnTo>
                <a:lnTo>
                  <a:pt x="197" y="1936"/>
                </a:lnTo>
                <a:close/>
                <a:moveTo>
                  <a:pt x="85" y="1936"/>
                </a:moveTo>
                <a:lnTo>
                  <a:pt x="83" y="1936"/>
                </a:lnTo>
                <a:cubicBezTo>
                  <a:pt x="79" y="1936"/>
                  <a:pt x="75" y="1933"/>
                  <a:pt x="75" y="1928"/>
                </a:cubicBezTo>
                <a:lnTo>
                  <a:pt x="75" y="1866"/>
                </a:lnTo>
                <a:lnTo>
                  <a:pt x="91" y="1866"/>
                </a:lnTo>
                <a:lnTo>
                  <a:pt x="91" y="1928"/>
                </a:lnTo>
                <a:lnTo>
                  <a:pt x="83" y="1920"/>
                </a:lnTo>
                <a:lnTo>
                  <a:pt x="85" y="1920"/>
                </a:lnTo>
                <a:lnTo>
                  <a:pt x="85" y="1936"/>
                </a:lnTo>
                <a:close/>
                <a:moveTo>
                  <a:pt x="75" y="1818"/>
                </a:moveTo>
                <a:lnTo>
                  <a:pt x="75" y="1754"/>
                </a:lnTo>
                <a:lnTo>
                  <a:pt x="91" y="1754"/>
                </a:lnTo>
                <a:lnTo>
                  <a:pt x="91" y="1818"/>
                </a:lnTo>
                <a:lnTo>
                  <a:pt x="75" y="1818"/>
                </a:lnTo>
                <a:close/>
                <a:moveTo>
                  <a:pt x="75" y="1705"/>
                </a:moveTo>
                <a:lnTo>
                  <a:pt x="75" y="1641"/>
                </a:lnTo>
                <a:lnTo>
                  <a:pt x="91" y="1641"/>
                </a:lnTo>
                <a:lnTo>
                  <a:pt x="91" y="1705"/>
                </a:lnTo>
                <a:lnTo>
                  <a:pt x="75" y="1705"/>
                </a:lnTo>
                <a:close/>
                <a:moveTo>
                  <a:pt x="75" y="1593"/>
                </a:moveTo>
                <a:lnTo>
                  <a:pt x="75" y="1529"/>
                </a:lnTo>
                <a:lnTo>
                  <a:pt x="91" y="1529"/>
                </a:lnTo>
                <a:lnTo>
                  <a:pt x="91" y="1593"/>
                </a:lnTo>
                <a:lnTo>
                  <a:pt x="75" y="1593"/>
                </a:lnTo>
                <a:close/>
                <a:moveTo>
                  <a:pt x="75" y="1481"/>
                </a:moveTo>
                <a:lnTo>
                  <a:pt x="75" y="1417"/>
                </a:lnTo>
                <a:lnTo>
                  <a:pt x="91" y="1417"/>
                </a:lnTo>
                <a:lnTo>
                  <a:pt x="91" y="1481"/>
                </a:lnTo>
                <a:lnTo>
                  <a:pt x="75" y="1481"/>
                </a:lnTo>
                <a:close/>
                <a:moveTo>
                  <a:pt x="75" y="1369"/>
                </a:moveTo>
                <a:lnTo>
                  <a:pt x="75" y="1305"/>
                </a:lnTo>
                <a:lnTo>
                  <a:pt x="91" y="1305"/>
                </a:lnTo>
                <a:lnTo>
                  <a:pt x="91" y="1369"/>
                </a:lnTo>
                <a:lnTo>
                  <a:pt x="75" y="1369"/>
                </a:lnTo>
                <a:close/>
                <a:moveTo>
                  <a:pt x="75" y="1257"/>
                </a:moveTo>
                <a:lnTo>
                  <a:pt x="75" y="1193"/>
                </a:lnTo>
                <a:lnTo>
                  <a:pt x="91" y="1193"/>
                </a:lnTo>
                <a:lnTo>
                  <a:pt x="91" y="1257"/>
                </a:lnTo>
                <a:lnTo>
                  <a:pt x="75" y="1257"/>
                </a:lnTo>
                <a:close/>
                <a:moveTo>
                  <a:pt x="75" y="1145"/>
                </a:moveTo>
                <a:lnTo>
                  <a:pt x="75" y="1081"/>
                </a:lnTo>
                <a:lnTo>
                  <a:pt x="91" y="1081"/>
                </a:lnTo>
                <a:lnTo>
                  <a:pt x="91" y="1145"/>
                </a:lnTo>
                <a:lnTo>
                  <a:pt x="75" y="1145"/>
                </a:lnTo>
                <a:close/>
                <a:moveTo>
                  <a:pt x="75" y="1033"/>
                </a:moveTo>
                <a:lnTo>
                  <a:pt x="75" y="969"/>
                </a:lnTo>
                <a:lnTo>
                  <a:pt x="91" y="969"/>
                </a:lnTo>
                <a:lnTo>
                  <a:pt x="91" y="1033"/>
                </a:lnTo>
                <a:lnTo>
                  <a:pt x="75" y="1033"/>
                </a:lnTo>
                <a:close/>
                <a:moveTo>
                  <a:pt x="75" y="921"/>
                </a:moveTo>
                <a:lnTo>
                  <a:pt x="75" y="857"/>
                </a:lnTo>
                <a:lnTo>
                  <a:pt x="91" y="857"/>
                </a:lnTo>
                <a:lnTo>
                  <a:pt x="91" y="921"/>
                </a:lnTo>
                <a:lnTo>
                  <a:pt x="75" y="921"/>
                </a:lnTo>
                <a:close/>
                <a:moveTo>
                  <a:pt x="75" y="809"/>
                </a:moveTo>
                <a:lnTo>
                  <a:pt x="75" y="745"/>
                </a:lnTo>
                <a:lnTo>
                  <a:pt x="91" y="745"/>
                </a:lnTo>
                <a:lnTo>
                  <a:pt x="91" y="809"/>
                </a:lnTo>
                <a:lnTo>
                  <a:pt x="75" y="809"/>
                </a:lnTo>
                <a:close/>
                <a:moveTo>
                  <a:pt x="75" y="696"/>
                </a:moveTo>
                <a:lnTo>
                  <a:pt x="75" y="632"/>
                </a:lnTo>
                <a:lnTo>
                  <a:pt x="91" y="632"/>
                </a:lnTo>
                <a:lnTo>
                  <a:pt x="91" y="696"/>
                </a:lnTo>
                <a:lnTo>
                  <a:pt x="75" y="696"/>
                </a:lnTo>
                <a:close/>
                <a:moveTo>
                  <a:pt x="75" y="584"/>
                </a:moveTo>
                <a:lnTo>
                  <a:pt x="75" y="520"/>
                </a:lnTo>
                <a:lnTo>
                  <a:pt x="91" y="520"/>
                </a:lnTo>
                <a:lnTo>
                  <a:pt x="91" y="584"/>
                </a:lnTo>
                <a:lnTo>
                  <a:pt x="75" y="584"/>
                </a:lnTo>
                <a:close/>
                <a:moveTo>
                  <a:pt x="75" y="472"/>
                </a:moveTo>
                <a:lnTo>
                  <a:pt x="75" y="408"/>
                </a:lnTo>
                <a:lnTo>
                  <a:pt x="91" y="408"/>
                </a:lnTo>
                <a:lnTo>
                  <a:pt x="91" y="472"/>
                </a:lnTo>
                <a:lnTo>
                  <a:pt x="75" y="472"/>
                </a:lnTo>
                <a:close/>
                <a:moveTo>
                  <a:pt x="75" y="360"/>
                </a:moveTo>
                <a:lnTo>
                  <a:pt x="75" y="296"/>
                </a:lnTo>
                <a:lnTo>
                  <a:pt x="91" y="296"/>
                </a:lnTo>
                <a:lnTo>
                  <a:pt x="91" y="360"/>
                </a:lnTo>
                <a:lnTo>
                  <a:pt x="75" y="360"/>
                </a:lnTo>
                <a:close/>
                <a:moveTo>
                  <a:pt x="75" y="248"/>
                </a:moveTo>
                <a:lnTo>
                  <a:pt x="75" y="184"/>
                </a:lnTo>
                <a:lnTo>
                  <a:pt x="91" y="184"/>
                </a:lnTo>
                <a:lnTo>
                  <a:pt x="91" y="248"/>
                </a:lnTo>
                <a:lnTo>
                  <a:pt x="75" y="248"/>
                </a:lnTo>
                <a:close/>
                <a:moveTo>
                  <a:pt x="75" y="136"/>
                </a:moveTo>
                <a:lnTo>
                  <a:pt x="75" y="72"/>
                </a:lnTo>
                <a:lnTo>
                  <a:pt x="91" y="72"/>
                </a:lnTo>
                <a:lnTo>
                  <a:pt x="91" y="136"/>
                </a:lnTo>
                <a:lnTo>
                  <a:pt x="75" y="136"/>
                </a:lnTo>
                <a:close/>
                <a:moveTo>
                  <a:pt x="2" y="159"/>
                </a:moveTo>
                <a:lnTo>
                  <a:pt x="83" y="19"/>
                </a:lnTo>
                <a:lnTo>
                  <a:pt x="165" y="159"/>
                </a:lnTo>
                <a:cubicBezTo>
                  <a:pt x="167" y="163"/>
                  <a:pt x="166" y="168"/>
                  <a:pt x="162" y="170"/>
                </a:cubicBezTo>
                <a:cubicBezTo>
                  <a:pt x="158" y="172"/>
                  <a:pt x="154" y="171"/>
                  <a:pt x="151" y="167"/>
                </a:cubicBezTo>
                <a:lnTo>
                  <a:pt x="77" y="39"/>
                </a:lnTo>
                <a:lnTo>
                  <a:pt x="90" y="39"/>
                </a:lnTo>
                <a:lnTo>
                  <a:pt x="16" y="167"/>
                </a:lnTo>
                <a:cubicBezTo>
                  <a:pt x="13" y="171"/>
                  <a:pt x="9" y="172"/>
                  <a:pt x="5" y="170"/>
                </a:cubicBezTo>
                <a:cubicBezTo>
                  <a:pt x="1" y="168"/>
                  <a:pt x="0" y="163"/>
                  <a:pt x="2" y="159"/>
                </a:cubicBezTo>
                <a:close/>
              </a:path>
            </a:pathLst>
          </a:custGeom>
          <a:solidFill>
            <a:srgbClr val="065D98"/>
          </a:solidFill>
          <a:ln w="0" cap="flat">
            <a:solidFill>
              <a:srgbClr val="065D9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56" name="Rectangle 50">
            <a:extLst>
              <a:ext uri="{FF2B5EF4-FFF2-40B4-BE49-F238E27FC236}">
                <a16:creationId xmlns:a16="http://schemas.microsoft.com/office/drawing/2014/main" id="{631EDE8A-3C03-4038-86A5-DC67BEEBE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6164" y="5499669"/>
            <a:ext cx="10193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it-IT" sz="1100" dirty="0">
                <a:solidFill>
                  <a:srgbClr val="003E74"/>
                </a:solidFill>
                <a:latin typeface="EniTabReg" panose="02000506030000020004"/>
              </a:rPr>
              <a:t>Impatto su nuove qualifiche </a:t>
            </a:r>
            <a:endParaRPr lang="it-IT" sz="1100" dirty="0">
              <a:solidFill>
                <a:srgbClr val="000000"/>
              </a:solidFill>
              <a:latin typeface="EniTabReg" panose="02000506030000020004"/>
            </a:endParaRPr>
          </a:p>
        </p:txBody>
      </p:sp>
      <p:sp>
        <p:nvSpPr>
          <p:cNvPr id="58" name="Rectangle 54">
            <a:extLst>
              <a:ext uri="{FF2B5EF4-FFF2-40B4-BE49-F238E27FC236}">
                <a16:creationId xmlns:a16="http://schemas.microsoft.com/office/drawing/2014/main" id="{FC056D71-808B-4514-A9E2-361C75CEA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1231" y="3539980"/>
            <a:ext cx="1343316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100" dirty="0">
                <a:solidFill>
                  <a:srgbClr val="003E74"/>
                </a:solidFill>
              </a:rPr>
              <a:t>Tabulazione economica</a:t>
            </a:r>
            <a:endParaRPr lang="it-IT" sz="1100" dirty="0">
              <a:solidFill>
                <a:srgbClr val="000000"/>
              </a:solidFill>
            </a:endParaRPr>
          </a:p>
        </p:txBody>
      </p:sp>
      <p:sp>
        <p:nvSpPr>
          <p:cNvPr id="59" name="Rectangle 55">
            <a:extLst>
              <a:ext uri="{FF2B5EF4-FFF2-40B4-BE49-F238E27FC236}">
                <a16:creationId xmlns:a16="http://schemas.microsoft.com/office/drawing/2014/main" id="{B617E47D-827D-44F3-A003-8221785DA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8803" y="3569215"/>
            <a:ext cx="1476366" cy="23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ts val="900"/>
              </a:lnSpc>
            </a:pPr>
            <a:r>
              <a:rPr lang="it-IT" sz="1100" dirty="0">
                <a:solidFill>
                  <a:srgbClr val="003E74"/>
                </a:solidFill>
              </a:rPr>
              <a:t>Solidità economica</a:t>
            </a:r>
          </a:p>
          <a:p>
            <a:pPr algn="ctr">
              <a:lnSpc>
                <a:spcPts val="900"/>
              </a:lnSpc>
            </a:pPr>
            <a:r>
              <a:rPr lang="it-IT" sz="1100" dirty="0">
                <a:solidFill>
                  <a:srgbClr val="003E74"/>
                </a:solidFill>
              </a:rPr>
              <a:t>Variazioni di prezzo/costo</a:t>
            </a:r>
          </a:p>
        </p:txBody>
      </p:sp>
      <p:sp>
        <p:nvSpPr>
          <p:cNvPr id="60" name="Rectangle 56">
            <a:extLst>
              <a:ext uri="{FF2B5EF4-FFF2-40B4-BE49-F238E27FC236}">
                <a16:creationId xmlns:a16="http://schemas.microsoft.com/office/drawing/2014/main" id="{F503B9CA-05A0-40FE-B4D4-8B15FC0B4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9592" y="5055561"/>
            <a:ext cx="1474787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ts val="900"/>
              </a:lnSpc>
            </a:pPr>
            <a:r>
              <a:rPr lang="it-IT" sz="1100" dirty="0">
                <a:solidFill>
                  <a:srgbClr val="003E74"/>
                </a:solidFill>
              </a:rPr>
              <a:t>Correttezza, disponibilità e competitività</a:t>
            </a:r>
          </a:p>
        </p:txBody>
      </p:sp>
      <p:sp>
        <p:nvSpPr>
          <p:cNvPr id="61" name="Rectangle 58">
            <a:extLst>
              <a:ext uri="{FF2B5EF4-FFF2-40B4-BE49-F238E27FC236}">
                <a16:creationId xmlns:a16="http://schemas.microsoft.com/office/drawing/2014/main" id="{0DC29170-7CF9-4784-9A58-1FE1D1E2A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7556" y="5068261"/>
            <a:ext cx="1504950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ts val="800"/>
              </a:lnSpc>
            </a:pPr>
            <a:r>
              <a:rPr lang="it-IT" sz="1100" dirty="0">
                <a:solidFill>
                  <a:srgbClr val="003E74"/>
                </a:solidFill>
              </a:rPr>
              <a:t>Presidio commerciale e organizzazione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0022F31-49C7-4A2D-BC96-BC7CCD7D2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7290" y="5001378"/>
            <a:ext cx="141952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it-IT" sz="1100" dirty="0">
                <a:solidFill>
                  <a:srgbClr val="003E74"/>
                </a:solidFill>
              </a:rPr>
              <a:t>Organizzazione presidio del commerciale su SOW </a:t>
            </a:r>
            <a:endParaRPr lang="it-IT" sz="1100" dirty="0">
              <a:solidFill>
                <a:srgbClr val="000000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6CAF25D-B7B5-4263-9B88-AFD3B7D78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8877" y="3020787"/>
            <a:ext cx="1396216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ts val="900"/>
              </a:lnSpc>
            </a:pPr>
            <a:r>
              <a:rPr lang="it-IT" sz="1100" dirty="0">
                <a:solidFill>
                  <a:srgbClr val="003E74"/>
                </a:solidFill>
              </a:rPr>
              <a:t>Rispetto puntualità</a:t>
            </a:r>
            <a:endParaRPr lang="it-IT" sz="1100" dirty="0">
              <a:solidFill>
                <a:srgbClr val="000000"/>
              </a:solidFill>
            </a:endParaRPr>
          </a:p>
          <a:p>
            <a:pPr algn="ctr">
              <a:lnSpc>
                <a:spcPts val="900"/>
              </a:lnSpc>
            </a:pPr>
            <a:r>
              <a:rPr lang="it-IT" sz="1100" dirty="0">
                <a:solidFill>
                  <a:srgbClr val="003E74"/>
                </a:solidFill>
              </a:rPr>
              <a:t>Qualità della fornitura</a:t>
            </a:r>
          </a:p>
          <a:p>
            <a:pPr algn="ctr">
              <a:lnSpc>
                <a:spcPts val="900"/>
              </a:lnSpc>
            </a:pPr>
            <a:r>
              <a:rPr lang="it-IT" sz="1100" dirty="0">
                <a:solidFill>
                  <a:srgbClr val="003E74"/>
                </a:solidFill>
              </a:rPr>
              <a:t>Comportamento tecnico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EA48DB4-3607-4478-904F-6AB5B4214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81" y="3109273"/>
            <a:ext cx="1130118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100" dirty="0">
                <a:solidFill>
                  <a:srgbClr val="003E74"/>
                </a:solidFill>
              </a:rPr>
              <a:t>Tabulazione tecnica</a:t>
            </a:r>
            <a:endParaRPr lang="it-IT" sz="1100" dirty="0">
              <a:solidFill>
                <a:srgbClr val="000000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4A6ABCE-7D9E-49F5-B2DD-D7AD4224B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9313" y="3024634"/>
            <a:ext cx="13414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it-IT" sz="1100" dirty="0">
                <a:solidFill>
                  <a:srgbClr val="003E74"/>
                </a:solidFill>
              </a:rPr>
              <a:t>Prodotti e servizi offerti</a:t>
            </a:r>
          </a:p>
          <a:p>
            <a:pPr algn="ctr"/>
            <a:r>
              <a:rPr lang="it-IT" sz="1100" dirty="0">
                <a:solidFill>
                  <a:srgbClr val="003E74"/>
                </a:solidFill>
              </a:rPr>
              <a:t> Referenze tecniche</a:t>
            </a:r>
            <a:endParaRPr lang="it-IT" sz="1100" dirty="0">
              <a:solidFill>
                <a:srgbClr val="000000"/>
              </a:solidFill>
            </a:endParaRPr>
          </a:p>
        </p:txBody>
      </p:sp>
      <p:sp>
        <p:nvSpPr>
          <p:cNvPr id="69" name="Rectangle 72">
            <a:extLst>
              <a:ext uri="{FF2B5EF4-FFF2-40B4-BE49-F238E27FC236}">
                <a16:creationId xmlns:a16="http://schemas.microsoft.com/office/drawing/2014/main" id="{F4514B49-AFB9-4C4D-95C8-4EA504426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7296" y="4083544"/>
            <a:ext cx="785471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100" dirty="0">
                <a:solidFill>
                  <a:srgbClr val="003E74"/>
                </a:solidFill>
              </a:rPr>
              <a:t>Due Diligence</a:t>
            </a:r>
            <a:endParaRPr lang="it-IT" sz="1100" dirty="0">
              <a:solidFill>
                <a:srgbClr val="000000"/>
              </a:solidFill>
            </a:endParaRPr>
          </a:p>
        </p:txBody>
      </p:sp>
      <p:sp>
        <p:nvSpPr>
          <p:cNvPr id="70" name="Rectangle 73">
            <a:extLst>
              <a:ext uri="{FF2B5EF4-FFF2-40B4-BE49-F238E27FC236}">
                <a16:creationId xmlns:a16="http://schemas.microsoft.com/office/drawing/2014/main" id="{9354D9B1-9764-4825-BFD8-A9F57DE9E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1907" y="3990858"/>
            <a:ext cx="1908175" cy="354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ts val="900"/>
              </a:lnSpc>
            </a:pPr>
            <a:r>
              <a:rPr lang="it-IT" sz="1100" dirty="0">
                <a:solidFill>
                  <a:srgbClr val="003E74"/>
                </a:solidFill>
              </a:rPr>
              <a:t>Adeguatezza normativa</a:t>
            </a:r>
          </a:p>
          <a:p>
            <a:pPr algn="ctr">
              <a:lnSpc>
                <a:spcPts val="900"/>
              </a:lnSpc>
            </a:pPr>
            <a:r>
              <a:rPr lang="it-IT" sz="1100" dirty="0">
                <a:solidFill>
                  <a:srgbClr val="003E74"/>
                </a:solidFill>
              </a:rPr>
              <a:t>Accettazione codice etico Eni</a:t>
            </a:r>
          </a:p>
          <a:p>
            <a:pPr algn="ctr">
              <a:lnSpc>
                <a:spcPts val="900"/>
              </a:lnSpc>
            </a:pPr>
            <a:r>
              <a:rPr lang="it-IT" sz="1100" dirty="0">
                <a:solidFill>
                  <a:srgbClr val="003E74"/>
                </a:solidFill>
              </a:rPr>
              <a:t>Due Diligence</a:t>
            </a:r>
          </a:p>
        </p:txBody>
      </p:sp>
      <p:sp>
        <p:nvSpPr>
          <p:cNvPr id="71" name="Rectangle 74">
            <a:extLst>
              <a:ext uri="{FF2B5EF4-FFF2-40B4-BE49-F238E27FC236}">
                <a16:creationId xmlns:a16="http://schemas.microsoft.com/office/drawing/2014/main" id="{C65113C3-737E-40B7-B0A9-44F070A5B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8338" y="3970687"/>
            <a:ext cx="16462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it-IT" sz="1100" dirty="0">
                <a:solidFill>
                  <a:srgbClr val="003E74"/>
                </a:solidFill>
              </a:rPr>
              <a:t>Adeguatezza requisiti di gara</a:t>
            </a:r>
          </a:p>
          <a:p>
            <a:pPr algn="ctr"/>
            <a:r>
              <a:rPr lang="it-IT" sz="1100" dirty="0">
                <a:solidFill>
                  <a:srgbClr val="003E74"/>
                </a:solidFill>
              </a:rPr>
              <a:t>Due Diligence </a:t>
            </a:r>
            <a:endParaRPr lang="it-IT" sz="1100" dirty="0">
              <a:solidFill>
                <a:srgbClr val="000000"/>
              </a:solidFill>
            </a:endParaRPr>
          </a:p>
        </p:txBody>
      </p:sp>
      <p:sp>
        <p:nvSpPr>
          <p:cNvPr id="72" name="Rectangle 80">
            <a:extLst>
              <a:ext uri="{FF2B5EF4-FFF2-40B4-BE49-F238E27FC236}">
                <a16:creationId xmlns:a16="http://schemas.microsoft.com/office/drawing/2014/main" id="{29346BA4-3C71-4CA7-9282-648720B1B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3806" y="3995058"/>
            <a:ext cx="1686359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ts val="900"/>
              </a:lnSpc>
            </a:pPr>
            <a:r>
              <a:rPr lang="it-IT" sz="1100" dirty="0">
                <a:solidFill>
                  <a:srgbClr val="003E74"/>
                </a:solidFill>
              </a:rPr>
              <a:t>Correttezza documentazione,</a:t>
            </a:r>
          </a:p>
          <a:p>
            <a:pPr algn="ctr">
              <a:lnSpc>
                <a:spcPts val="900"/>
              </a:lnSpc>
            </a:pPr>
            <a:r>
              <a:rPr lang="it-IT" sz="1100" dirty="0">
                <a:solidFill>
                  <a:srgbClr val="003E74"/>
                </a:solidFill>
              </a:rPr>
              <a:t>Rispetto leggi/regolamenti</a:t>
            </a:r>
          </a:p>
          <a:p>
            <a:pPr algn="ctr">
              <a:lnSpc>
                <a:spcPts val="900"/>
              </a:lnSpc>
            </a:pPr>
            <a:r>
              <a:rPr lang="it-IT" sz="1100" dirty="0">
                <a:solidFill>
                  <a:srgbClr val="003E74"/>
                </a:solidFill>
              </a:rPr>
              <a:t>e norme Eni</a:t>
            </a:r>
          </a:p>
        </p:txBody>
      </p:sp>
      <p:sp>
        <p:nvSpPr>
          <p:cNvPr id="73" name="Rectangle 81">
            <a:extLst>
              <a:ext uri="{FF2B5EF4-FFF2-40B4-BE49-F238E27FC236}">
                <a16:creationId xmlns:a16="http://schemas.microsoft.com/office/drawing/2014/main" id="{68D368F8-C11D-4CC9-8550-2E72F58F0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8922" y="4557798"/>
            <a:ext cx="177612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ts val="900"/>
              </a:lnSpc>
            </a:pPr>
            <a:r>
              <a:rPr lang="it-IT" sz="1100" dirty="0">
                <a:solidFill>
                  <a:srgbClr val="003E74"/>
                </a:solidFill>
              </a:rPr>
              <a:t>Presenza di incidenti</a:t>
            </a:r>
          </a:p>
          <a:p>
            <a:pPr algn="ctr">
              <a:lnSpc>
                <a:spcPts val="900"/>
              </a:lnSpc>
            </a:pPr>
            <a:r>
              <a:rPr lang="it-IT" sz="1100" dirty="0">
                <a:solidFill>
                  <a:srgbClr val="003E74"/>
                </a:solidFill>
              </a:rPr>
              <a:t>Rispetto specifiche contrattuali</a:t>
            </a:r>
          </a:p>
        </p:txBody>
      </p:sp>
      <p:sp>
        <p:nvSpPr>
          <p:cNvPr id="74" name="Rectangle 82">
            <a:extLst>
              <a:ext uri="{FF2B5EF4-FFF2-40B4-BE49-F238E27FC236}">
                <a16:creationId xmlns:a16="http://schemas.microsoft.com/office/drawing/2014/main" id="{32B2A6D8-BDD6-48B0-92D1-89256B5AC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1907" y="4495890"/>
            <a:ext cx="1908175" cy="354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ts val="900"/>
              </a:lnSpc>
            </a:pPr>
            <a:r>
              <a:rPr lang="it-IT" sz="1100" dirty="0">
                <a:solidFill>
                  <a:srgbClr val="003E74"/>
                </a:solidFill>
              </a:rPr>
              <a:t>Adeguatezza normativa, certificazioni e efficacia dei sistemi HSE</a:t>
            </a:r>
          </a:p>
        </p:txBody>
      </p:sp>
      <p:sp>
        <p:nvSpPr>
          <p:cNvPr id="75" name="Rectangle 84">
            <a:extLst>
              <a:ext uri="{FF2B5EF4-FFF2-40B4-BE49-F238E27FC236}">
                <a16:creationId xmlns:a16="http://schemas.microsoft.com/office/drawing/2014/main" id="{BB130362-67EF-49EE-8C53-D69B938A9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706" y="4503937"/>
            <a:ext cx="13906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it-IT" sz="1100" dirty="0">
                <a:solidFill>
                  <a:srgbClr val="003E74"/>
                </a:solidFill>
              </a:rPr>
              <a:t>Presidio tematiche HSE e notizie di illeciti </a:t>
            </a:r>
            <a:endParaRPr lang="it-IT" sz="1100" dirty="0">
              <a:solidFill>
                <a:srgbClr val="000000"/>
              </a:solidFill>
            </a:endParaRPr>
          </a:p>
        </p:txBody>
      </p:sp>
      <p:sp>
        <p:nvSpPr>
          <p:cNvPr id="76" name="Rectangle 90">
            <a:extLst>
              <a:ext uri="{FF2B5EF4-FFF2-40B4-BE49-F238E27FC236}">
                <a16:creationId xmlns:a16="http://schemas.microsoft.com/office/drawing/2014/main" id="{56F68196-D4EE-442D-A5A5-272D2DCDF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4761" y="3049121"/>
            <a:ext cx="107279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400" b="1" dirty="0">
                <a:solidFill>
                  <a:schemeClr val="bg1"/>
                </a:solidFill>
              </a:rPr>
              <a:t>Aspetti Tecnici</a:t>
            </a:r>
          </a:p>
        </p:txBody>
      </p:sp>
      <p:sp>
        <p:nvSpPr>
          <p:cNvPr id="77" name="Rectangle 93">
            <a:extLst>
              <a:ext uri="{FF2B5EF4-FFF2-40B4-BE49-F238E27FC236}">
                <a16:creationId xmlns:a16="http://schemas.microsoft.com/office/drawing/2014/main" id="{C8A5B935-C619-45A2-B7EE-1F343E4CD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6624" y="3469188"/>
            <a:ext cx="96906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it-IT" sz="1400" b="1" dirty="0">
                <a:solidFill>
                  <a:schemeClr val="bg1"/>
                </a:solidFill>
              </a:rPr>
              <a:t>Aspetti Economici </a:t>
            </a:r>
          </a:p>
        </p:txBody>
      </p:sp>
      <p:sp>
        <p:nvSpPr>
          <p:cNvPr id="79" name="Rectangle 97">
            <a:extLst>
              <a:ext uri="{FF2B5EF4-FFF2-40B4-BE49-F238E27FC236}">
                <a16:creationId xmlns:a16="http://schemas.microsoft.com/office/drawing/2014/main" id="{6C83FC27-F23B-416A-B2A4-EC866CD95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5141" y="4060460"/>
            <a:ext cx="87203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400" b="1" dirty="0">
                <a:solidFill>
                  <a:schemeClr val="bg1"/>
                </a:solidFill>
              </a:rPr>
              <a:t>Compliance</a:t>
            </a:r>
          </a:p>
        </p:txBody>
      </p:sp>
      <p:sp>
        <p:nvSpPr>
          <p:cNvPr id="80" name="Rectangle 100">
            <a:extLst>
              <a:ext uri="{FF2B5EF4-FFF2-40B4-BE49-F238E27FC236}">
                <a16:creationId xmlns:a16="http://schemas.microsoft.com/office/drawing/2014/main" id="{53C0D8AD-1884-4CA4-BA67-B690A4A3D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689" y="4565492"/>
            <a:ext cx="28693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400" b="1">
                <a:solidFill>
                  <a:schemeClr val="bg1"/>
                </a:solidFill>
              </a:rPr>
              <a:t>HSE</a:t>
            </a:r>
          </a:p>
        </p:txBody>
      </p:sp>
      <p:sp>
        <p:nvSpPr>
          <p:cNvPr id="81" name="Rectangle 105">
            <a:extLst>
              <a:ext uri="{FF2B5EF4-FFF2-40B4-BE49-F238E27FC236}">
                <a16:creationId xmlns:a16="http://schemas.microsoft.com/office/drawing/2014/main" id="{E55DCE18-AAB2-4ADF-87FE-A947DE5E4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529" y="4955212"/>
            <a:ext cx="126925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it-IT" sz="1400" b="1" dirty="0">
                <a:solidFill>
                  <a:schemeClr val="bg1"/>
                </a:solidFill>
              </a:rPr>
              <a:t>Comportamento </a:t>
            </a:r>
          </a:p>
          <a:p>
            <a:pPr algn="ctr"/>
            <a:r>
              <a:rPr lang="it-IT" sz="1400" b="1" dirty="0">
                <a:solidFill>
                  <a:schemeClr val="bg1"/>
                </a:solidFill>
              </a:rPr>
              <a:t>Commerciale 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941536BA-1FA0-4EF8-B8FE-A69176472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4282" y="5001378"/>
            <a:ext cx="20034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it-IT" sz="1100" dirty="0">
                <a:solidFill>
                  <a:srgbClr val="003E74"/>
                </a:solidFill>
              </a:rPr>
              <a:t>Presidio commerciale e vantaggi competitivi</a:t>
            </a:r>
            <a:endParaRPr lang="it-IT" sz="1100" dirty="0">
              <a:solidFill>
                <a:srgbClr val="000000"/>
              </a:solidFill>
            </a:endParaRPr>
          </a:p>
        </p:txBody>
      </p:sp>
      <p:sp>
        <p:nvSpPr>
          <p:cNvPr id="84" name="Rectangle 73">
            <a:extLst>
              <a:ext uri="{FF2B5EF4-FFF2-40B4-BE49-F238E27FC236}">
                <a16:creationId xmlns:a16="http://schemas.microsoft.com/office/drawing/2014/main" id="{11A21DAF-C722-42B6-A9EB-02696A782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1907" y="3515354"/>
            <a:ext cx="19081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it-IT" sz="1100" dirty="0">
                <a:solidFill>
                  <a:srgbClr val="003E74"/>
                </a:solidFill>
              </a:rPr>
              <a:t>Solidità economica e </a:t>
            </a:r>
          </a:p>
          <a:p>
            <a:pPr algn="ctr"/>
            <a:r>
              <a:rPr lang="it-IT" sz="1100" dirty="0">
                <a:solidFill>
                  <a:srgbClr val="003E74"/>
                </a:solidFill>
              </a:rPr>
              <a:t>patrimoniale </a:t>
            </a:r>
            <a:endParaRPr lang="it-IT" sz="1100" dirty="0">
              <a:solidFill>
                <a:srgbClr val="000000"/>
              </a:solidFill>
            </a:endParaRPr>
          </a:p>
        </p:txBody>
      </p:sp>
      <p:sp>
        <p:nvSpPr>
          <p:cNvPr id="85" name="Rectangle 73">
            <a:extLst>
              <a:ext uri="{FF2B5EF4-FFF2-40B4-BE49-F238E27FC236}">
                <a16:creationId xmlns:a16="http://schemas.microsoft.com/office/drawing/2014/main" id="{18B3046A-5FAA-4515-BDCC-E14B58CBC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1907" y="3024634"/>
            <a:ext cx="19081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it-IT" sz="1100" i="1" dirty="0">
                <a:solidFill>
                  <a:srgbClr val="003E74"/>
                </a:solidFill>
              </a:rPr>
              <a:t>Capabilities</a:t>
            </a:r>
            <a:r>
              <a:rPr lang="it-IT" sz="1100" dirty="0">
                <a:solidFill>
                  <a:srgbClr val="003E74"/>
                </a:solidFill>
              </a:rPr>
              <a:t> e requisiti tecnici </a:t>
            </a:r>
          </a:p>
          <a:p>
            <a:pPr algn="ctr"/>
            <a:r>
              <a:rPr lang="it-IT" sz="1100" dirty="0">
                <a:solidFill>
                  <a:srgbClr val="003E74"/>
                </a:solidFill>
              </a:rPr>
              <a:t>su prodotti e servizi offerti</a:t>
            </a:r>
          </a:p>
        </p:txBody>
      </p:sp>
      <p:sp>
        <p:nvSpPr>
          <p:cNvPr id="86" name="Rectangle 74">
            <a:extLst>
              <a:ext uri="{FF2B5EF4-FFF2-40B4-BE49-F238E27FC236}">
                <a16:creationId xmlns:a16="http://schemas.microsoft.com/office/drawing/2014/main" id="{87604B00-CB25-4FDB-A26C-738AF3E0A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3919" y="4570671"/>
            <a:ext cx="1710405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100" dirty="0">
                <a:solidFill>
                  <a:srgbClr val="003E74"/>
                </a:solidFill>
              </a:rPr>
              <a:t>Adeguatezza requisiti di gara  </a:t>
            </a:r>
            <a:endParaRPr lang="it-IT" sz="1100" dirty="0">
              <a:solidFill>
                <a:srgbClr val="000000"/>
              </a:solidFill>
            </a:endParaRPr>
          </a:p>
        </p:txBody>
      </p:sp>
      <p:sp>
        <p:nvSpPr>
          <p:cNvPr id="89" name="Freeform 29">
            <a:extLst>
              <a:ext uri="{FF2B5EF4-FFF2-40B4-BE49-F238E27FC236}">
                <a16:creationId xmlns:a16="http://schemas.microsoft.com/office/drawing/2014/main" id="{E575390E-1333-45D6-8C93-CA273BE3A0F8}"/>
              </a:ext>
            </a:extLst>
          </p:cNvPr>
          <p:cNvSpPr>
            <a:spLocks noEditPoints="1"/>
          </p:cNvSpPr>
          <p:nvPr/>
        </p:nvSpPr>
        <p:spPr bwMode="auto">
          <a:xfrm>
            <a:off x="6397707" y="1771609"/>
            <a:ext cx="2020887" cy="552450"/>
          </a:xfrm>
          <a:custGeom>
            <a:avLst/>
            <a:gdLst>
              <a:gd name="T0" fmla="*/ 0 w 1273"/>
              <a:gd name="T1" fmla="*/ 0 h 348"/>
              <a:gd name="T2" fmla="*/ 2147483647 w 1273"/>
              <a:gd name="T3" fmla="*/ 0 h 348"/>
              <a:gd name="T4" fmla="*/ 2147483647 w 1273"/>
              <a:gd name="T5" fmla="*/ 2147483647 h 348"/>
              <a:gd name="T6" fmla="*/ 2147483647 w 1273"/>
              <a:gd name="T7" fmla="*/ 2147483647 h 348"/>
              <a:gd name="T8" fmla="*/ 0 w 1273"/>
              <a:gd name="T9" fmla="*/ 2147483647 h 348"/>
              <a:gd name="T10" fmla="*/ 2147483647 w 1273"/>
              <a:gd name="T11" fmla="*/ 2147483647 h 348"/>
              <a:gd name="T12" fmla="*/ 2147483647 w 1273"/>
              <a:gd name="T13" fmla="*/ 2147483647 h 348"/>
              <a:gd name="T14" fmla="*/ 0 w 1273"/>
              <a:gd name="T15" fmla="*/ 0 h 348"/>
              <a:gd name="T16" fmla="*/ 2147483647 w 1273"/>
              <a:gd name="T17" fmla="*/ 2147483647 h 348"/>
              <a:gd name="T18" fmla="*/ 2147483647 w 1273"/>
              <a:gd name="T19" fmla="*/ 2147483647 h 348"/>
              <a:gd name="T20" fmla="*/ 2147483647 w 1273"/>
              <a:gd name="T21" fmla="*/ 2147483647 h 348"/>
              <a:gd name="T22" fmla="*/ 2147483647 w 1273"/>
              <a:gd name="T23" fmla="*/ 2147483647 h 348"/>
              <a:gd name="T24" fmla="*/ 2147483647 w 1273"/>
              <a:gd name="T25" fmla="*/ 2147483647 h 348"/>
              <a:gd name="T26" fmla="*/ 2147483647 w 1273"/>
              <a:gd name="T27" fmla="*/ 2147483647 h 348"/>
              <a:gd name="T28" fmla="*/ 2147483647 w 1273"/>
              <a:gd name="T29" fmla="*/ 2147483647 h 348"/>
              <a:gd name="T30" fmla="*/ 2147483647 w 1273"/>
              <a:gd name="T31" fmla="*/ 2147483647 h 348"/>
              <a:gd name="T32" fmla="*/ 2147483647 w 1273"/>
              <a:gd name="T33" fmla="*/ 2147483647 h 348"/>
              <a:gd name="T34" fmla="*/ 2147483647 w 1273"/>
              <a:gd name="T35" fmla="*/ 2147483647 h 348"/>
              <a:gd name="T36" fmla="*/ 2147483647 w 1273"/>
              <a:gd name="T37" fmla="*/ 2147483647 h 348"/>
              <a:gd name="T38" fmla="*/ 2147483647 w 1273"/>
              <a:gd name="T39" fmla="*/ 2147483647 h 34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273"/>
              <a:gd name="T61" fmla="*/ 0 h 348"/>
              <a:gd name="T62" fmla="*/ 1273 w 1273"/>
              <a:gd name="T63" fmla="*/ 348 h 34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273" h="348">
                <a:moveTo>
                  <a:pt x="0" y="0"/>
                </a:moveTo>
                <a:lnTo>
                  <a:pt x="1202" y="0"/>
                </a:lnTo>
                <a:lnTo>
                  <a:pt x="1273" y="174"/>
                </a:lnTo>
                <a:lnTo>
                  <a:pt x="1202" y="348"/>
                </a:lnTo>
                <a:lnTo>
                  <a:pt x="0" y="348"/>
                </a:lnTo>
                <a:lnTo>
                  <a:pt x="72" y="173"/>
                </a:lnTo>
                <a:lnTo>
                  <a:pt x="72" y="175"/>
                </a:lnTo>
                <a:lnTo>
                  <a:pt x="0" y="0"/>
                </a:lnTo>
                <a:close/>
                <a:moveTo>
                  <a:pt x="78" y="174"/>
                </a:moveTo>
                <a:lnTo>
                  <a:pt x="7" y="347"/>
                </a:lnTo>
                <a:lnTo>
                  <a:pt x="4" y="343"/>
                </a:lnTo>
                <a:lnTo>
                  <a:pt x="1200" y="343"/>
                </a:lnTo>
                <a:lnTo>
                  <a:pt x="1197" y="345"/>
                </a:lnTo>
                <a:lnTo>
                  <a:pt x="1267" y="173"/>
                </a:lnTo>
                <a:lnTo>
                  <a:pt x="1267" y="175"/>
                </a:lnTo>
                <a:lnTo>
                  <a:pt x="1197" y="3"/>
                </a:lnTo>
                <a:lnTo>
                  <a:pt x="1200" y="5"/>
                </a:lnTo>
                <a:lnTo>
                  <a:pt x="4" y="5"/>
                </a:lnTo>
                <a:lnTo>
                  <a:pt x="7" y="2"/>
                </a:lnTo>
                <a:lnTo>
                  <a:pt x="78" y="174"/>
                </a:lnTo>
                <a:close/>
              </a:path>
            </a:pathLst>
          </a:custGeom>
          <a:solidFill>
            <a:srgbClr val="94948C"/>
          </a:solidFill>
          <a:ln w="0" cap="flat">
            <a:solidFill>
              <a:srgbClr val="94948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400" b="1"/>
          </a:p>
        </p:txBody>
      </p:sp>
      <p:sp>
        <p:nvSpPr>
          <p:cNvPr id="90" name="Rounded Rectangle 95">
            <a:extLst>
              <a:ext uri="{FF2B5EF4-FFF2-40B4-BE49-F238E27FC236}">
                <a16:creationId xmlns:a16="http://schemas.microsoft.com/office/drawing/2014/main" id="{8FD283DE-AC77-470C-95FC-45D5C7619F9F}"/>
              </a:ext>
            </a:extLst>
          </p:cNvPr>
          <p:cNvSpPr/>
          <p:nvPr/>
        </p:nvSpPr>
        <p:spPr bwMode="auto">
          <a:xfrm rot="16200000">
            <a:off x="-485900" y="4025488"/>
            <a:ext cx="2509838" cy="28856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/>
              <a:t>Performance</a:t>
            </a:r>
          </a:p>
        </p:txBody>
      </p:sp>
      <p:sp>
        <p:nvSpPr>
          <p:cNvPr id="91" name="Rounded Rectangle 88">
            <a:extLst>
              <a:ext uri="{FF2B5EF4-FFF2-40B4-BE49-F238E27FC236}">
                <a16:creationId xmlns:a16="http://schemas.microsoft.com/office/drawing/2014/main" id="{02FB579D-B2FF-40F8-A063-FDDA1D1D04D2}"/>
              </a:ext>
            </a:extLst>
          </p:cNvPr>
          <p:cNvSpPr/>
          <p:nvPr/>
        </p:nvSpPr>
        <p:spPr bwMode="auto">
          <a:xfrm>
            <a:off x="2503569" y="2363749"/>
            <a:ext cx="7829549" cy="24606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b="1" dirty="0">
                <a:solidFill>
                  <a:schemeClr val="bg1"/>
                </a:solidFill>
                <a:cs typeface="Arial" charset="0"/>
              </a:rPr>
              <a:t>Inadempimenti</a:t>
            </a:r>
          </a:p>
        </p:txBody>
      </p:sp>
      <p:sp>
        <p:nvSpPr>
          <p:cNvPr id="92" name="Rounded Rectangle 89">
            <a:extLst>
              <a:ext uri="{FF2B5EF4-FFF2-40B4-BE49-F238E27FC236}">
                <a16:creationId xmlns:a16="http://schemas.microsoft.com/office/drawing/2014/main" id="{1FA2D019-F260-46A0-928A-42C949F076DA}"/>
              </a:ext>
            </a:extLst>
          </p:cNvPr>
          <p:cNvSpPr/>
          <p:nvPr/>
        </p:nvSpPr>
        <p:spPr bwMode="auto">
          <a:xfrm>
            <a:off x="2503569" y="2633557"/>
            <a:ext cx="7829549" cy="24765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b="1" dirty="0">
                <a:solidFill>
                  <a:schemeClr val="bg1"/>
                </a:solidFill>
                <a:cs typeface="Arial" charset="0"/>
              </a:rPr>
              <a:t>Illeciti</a:t>
            </a:r>
          </a:p>
        </p:txBody>
      </p:sp>
      <p:sp>
        <p:nvSpPr>
          <p:cNvPr id="93" name="Rectangle 105">
            <a:extLst>
              <a:ext uri="{FF2B5EF4-FFF2-40B4-BE49-F238E27FC236}">
                <a16:creationId xmlns:a16="http://schemas.microsoft.com/office/drawing/2014/main" id="{4088646D-32D0-4DA3-8805-E47A27AB6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6499" y="6344466"/>
            <a:ext cx="106061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it-IT" sz="1600" b="1" dirty="0">
                <a:solidFill>
                  <a:srgbClr val="C00000"/>
                </a:solidFill>
                <a:latin typeface="EniTabReg" panose="02000506030000020004" pitchFamily="50" charset="0"/>
              </a:rPr>
              <a:t>RETROAZIONI</a:t>
            </a:r>
            <a:r>
              <a:rPr lang="it-IT" sz="1400" b="1" i="1" dirty="0">
                <a:solidFill>
                  <a:srgbClr val="002060"/>
                </a:solidFill>
              </a:rPr>
              <a:t> </a:t>
            </a:r>
            <a:endParaRPr lang="it-IT" sz="1400" i="1" dirty="0">
              <a:solidFill>
                <a:srgbClr val="002060"/>
              </a:solidFill>
            </a:endParaRPr>
          </a:p>
        </p:txBody>
      </p:sp>
      <p:sp>
        <p:nvSpPr>
          <p:cNvPr id="2" name="Parentesi graffa aperta 1">
            <a:extLst>
              <a:ext uri="{FF2B5EF4-FFF2-40B4-BE49-F238E27FC236}">
                <a16:creationId xmlns:a16="http://schemas.microsoft.com/office/drawing/2014/main" id="{92883276-9282-41D5-81F2-B8A6DD8F833E}"/>
              </a:ext>
            </a:extLst>
          </p:cNvPr>
          <p:cNvSpPr/>
          <p:nvPr/>
        </p:nvSpPr>
        <p:spPr>
          <a:xfrm rot="5400000">
            <a:off x="4237699" y="-388703"/>
            <a:ext cx="386465" cy="389545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4" name="Rettangolo 93">
            <a:extLst>
              <a:ext uri="{FF2B5EF4-FFF2-40B4-BE49-F238E27FC236}">
                <a16:creationId xmlns:a16="http://schemas.microsoft.com/office/drawing/2014/main" id="{D4FF3BA7-E666-45F2-B22E-2560AD338E7B}"/>
              </a:ext>
            </a:extLst>
          </p:cNvPr>
          <p:cNvSpPr/>
          <p:nvPr/>
        </p:nvSpPr>
        <p:spPr>
          <a:xfrm>
            <a:off x="6412663" y="787727"/>
            <a:ext cx="38954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dirty="0">
                <a:latin typeface="EniTabReg" panose="02000506030000020004" pitchFamily="50" charset="0"/>
              </a:rPr>
              <a:t>Valutazione delle prestazioni</a:t>
            </a:r>
          </a:p>
          <a:p>
            <a:pPr algn="ctr"/>
            <a:r>
              <a:rPr lang="it-IT" sz="1600" i="1" dirty="0">
                <a:latin typeface="EniTabReg" panose="02000506030000020004" pitchFamily="50" charset="0"/>
              </a:rPr>
              <a:t>ex-post</a:t>
            </a:r>
          </a:p>
        </p:txBody>
      </p:sp>
      <p:sp>
        <p:nvSpPr>
          <p:cNvPr id="95" name="Parentesi graffa aperta 94">
            <a:extLst>
              <a:ext uri="{FF2B5EF4-FFF2-40B4-BE49-F238E27FC236}">
                <a16:creationId xmlns:a16="http://schemas.microsoft.com/office/drawing/2014/main" id="{FEC4DBCB-4248-4821-AF91-5951A766EE31}"/>
              </a:ext>
            </a:extLst>
          </p:cNvPr>
          <p:cNvSpPr/>
          <p:nvPr/>
        </p:nvSpPr>
        <p:spPr>
          <a:xfrm rot="5400000">
            <a:off x="8181299" y="-385771"/>
            <a:ext cx="386465" cy="389545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6" name="Rettangolo 95">
            <a:extLst>
              <a:ext uri="{FF2B5EF4-FFF2-40B4-BE49-F238E27FC236}">
                <a16:creationId xmlns:a16="http://schemas.microsoft.com/office/drawing/2014/main" id="{C2648F84-BCD2-4613-AFD8-AD4ECC59D48B}"/>
              </a:ext>
            </a:extLst>
          </p:cNvPr>
          <p:cNvSpPr/>
          <p:nvPr/>
        </p:nvSpPr>
        <p:spPr>
          <a:xfrm>
            <a:off x="2473502" y="805604"/>
            <a:ext cx="38954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dirty="0">
                <a:latin typeface="EniTabReg" panose="02000506030000020004" pitchFamily="50" charset="0"/>
              </a:rPr>
              <a:t>Valutazione delle potenzialità</a:t>
            </a:r>
          </a:p>
          <a:p>
            <a:pPr algn="ctr"/>
            <a:r>
              <a:rPr lang="it-IT" sz="1600" i="1" dirty="0">
                <a:latin typeface="EniTabReg" panose="02000506030000020004" pitchFamily="50" charset="0"/>
              </a:rPr>
              <a:t>ex-ante</a:t>
            </a:r>
          </a:p>
        </p:txBody>
      </p:sp>
    </p:spTree>
    <p:extLst>
      <p:ext uri="{BB962C8B-B14F-4D97-AF65-F5344CB8AC3E}">
        <p14:creationId xmlns:p14="http://schemas.microsoft.com/office/powerpoint/2010/main" val="2414433722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984981" y="1329307"/>
            <a:ext cx="10539523" cy="4701315"/>
            <a:chOff x="1041124" y="1788062"/>
            <a:chExt cx="10539523" cy="4701315"/>
          </a:xfrm>
        </p:grpSpPr>
        <p:sp>
          <p:nvSpPr>
            <p:cNvPr id="46" name="Oval 45"/>
            <p:cNvSpPr/>
            <p:nvPr/>
          </p:nvSpPr>
          <p:spPr bwMode="auto">
            <a:xfrm>
              <a:off x="7387829" y="5154572"/>
              <a:ext cx="1441540" cy="766047"/>
            </a:xfrm>
            <a:prstGeom prst="ellipse">
              <a:avLst/>
            </a:prstGeom>
            <a:solidFill>
              <a:srgbClr val="333399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t-IT" sz="1200" b="1" dirty="0">
                  <a:solidFill>
                    <a:schemeClr val="bg1"/>
                  </a:solidFill>
                </a:rPr>
                <a:t>Stato del fornitore</a:t>
              </a:r>
            </a:p>
          </p:txBody>
        </p:sp>
        <p:cxnSp>
          <p:nvCxnSpPr>
            <p:cNvPr id="48" name="Elbow Connector 84"/>
            <p:cNvCxnSpPr>
              <a:stCxn id="54" idx="3"/>
            </p:cNvCxnSpPr>
            <p:nvPr/>
          </p:nvCxnSpPr>
          <p:spPr bwMode="auto">
            <a:xfrm flipV="1">
              <a:off x="3060024" y="5538918"/>
              <a:ext cx="1864401" cy="794"/>
            </a:xfrm>
            <a:prstGeom prst="straightConnector1">
              <a:avLst/>
            </a:prstGeom>
            <a:ln w="38100">
              <a:solidFill>
                <a:srgbClr val="3333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Elbow Connector 91"/>
            <p:cNvCxnSpPr/>
            <p:nvPr/>
          </p:nvCxnSpPr>
          <p:spPr bwMode="auto">
            <a:xfrm>
              <a:off x="6376438" y="5613324"/>
              <a:ext cx="929237" cy="0"/>
            </a:xfrm>
            <a:prstGeom prst="straightConnector1">
              <a:avLst/>
            </a:prstGeom>
            <a:ln w="38100">
              <a:solidFill>
                <a:srgbClr val="3333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2652" name="Picture 26" descr="communit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44003" y="5120406"/>
              <a:ext cx="1290637" cy="985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" name="TextBox 140"/>
            <p:cNvSpPr txBox="1">
              <a:spLocks noChangeArrowheads="1"/>
            </p:cNvSpPr>
            <p:nvPr/>
          </p:nvSpPr>
          <p:spPr bwMode="auto">
            <a:xfrm>
              <a:off x="4925737" y="5001015"/>
              <a:ext cx="1467902" cy="238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ts val="1100"/>
                </a:lnSpc>
                <a:defRPr/>
              </a:pPr>
              <a:r>
                <a:rPr lang="it-IT" sz="1200" b="1" dirty="0"/>
                <a:t>Team di Valutazione</a:t>
              </a:r>
            </a:p>
          </p:txBody>
        </p:sp>
        <p:sp>
          <p:nvSpPr>
            <p:cNvPr id="54" name="Rounded Rectangle 53"/>
            <p:cNvSpPr/>
            <p:nvPr/>
          </p:nvSpPr>
          <p:spPr bwMode="auto">
            <a:xfrm>
              <a:off x="1075854" y="5254086"/>
              <a:ext cx="1984170" cy="571251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bg1"/>
                  </a:solidFill>
                </a:rPr>
                <a:t>Illeciti</a:t>
              </a:r>
            </a:p>
          </p:txBody>
        </p:sp>
        <p:cxnSp>
          <p:nvCxnSpPr>
            <p:cNvPr id="58" name="Elbow Connector 57"/>
            <p:cNvCxnSpPr/>
            <p:nvPr/>
          </p:nvCxnSpPr>
          <p:spPr bwMode="auto">
            <a:xfrm>
              <a:off x="3064003" y="4328574"/>
              <a:ext cx="1860422" cy="901726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3333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658" name="Rectangle 74"/>
            <p:cNvSpPr>
              <a:spLocks noChangeArrowheads="1"/>
            </p:cNvSpPr>
            <p:nvPr/>
          </p:nvSpPr>
          <p:spPr bwMode="auto">
            <a:xfrm>
              <a:off x="9823284" y="5001015"/>
              <a:ext cx="1757363" cy="485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it-IT" sz="1200" b="1" dirty="0"/>
                <a:t>Indicatore al di sotto della soglia di accettabilità (50/100) </a:t>
              </a:r>
            </a:p>
          </p:txBody>
        </p:sp>
        <p:sp>
          <p:nvSpPr>
            <p:cNvPr id="112659" name="TextBox 140"/>
            <p:cNvSpPr txBox="1">
              <a:spLocks noChangeArrowheads="1"/>
            </p:cNvSpPr>
            <p:nvPr/>
          </p:nvSpPr>
          <p:spPr bwMode="auto">
            <a:xfrm>
              <a:off x="1150691" y="1788062"/>
              <a:ext cx="198913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1600" b="1" dirty="0"/>
                <a:t>Feedback</a:t>
              </a:r>
            </a:p>
          </p:txBody>
        </p:sp>
        <p:sp>
          <p:nvSpPr>
            <p:cNvPr id="112660" name="TextBox 140"/>
            <p:cNvSpPr txBox="1">
              <a:spLocks noChangeArrowheads="1"/>
            </p:cNvSpPr>
            <p:nvPr/>
          </p:nvSpPr>
          <p:spPr bwMode="auto">
            <a:xfrm>
              <a:off x="4433344" y="1795644"/>
              <a:ext cx="223678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ctr">
              <a:spAutoFit/>
            </a:bodyPr>
            <a:lstStyle/>
            <a:p>
              <a:pPr algn="ctr"/>
              <a:r>
                <a:rPr lang="it-IT" sz="1600" b="1" dirty="0"/>
                <a:t>Meccanismi</a:t>
              </a:r>
              <a:r>
                <a:rPr lang="it-IT" sz="1400" b="1" dirty="0"/>
                <a:t> di valutazione</a:t>
              </a: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7966025" y="6042395"/>
              <a:ext cx="2355850" cy="44698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ts val="900"/>
                </a:lnSpc>
                <a:defRPr/>
              </a:pPr>
              <a:r>
                <a:rPr lang="it-IT" sz="1100" b="1" dirty="0"/>
                <a:t>Stato del fornitore </a:t>
              </a:r>
              <a:r>
                <a:rPr lang="it-IT" sz="1100" dirty="0"/>
                <a:t>(Attivo, Attivo con Monitoraggio, Attenzione con Nulla Osta, Sospeso, Revocato) </a:t>
              </a:r>
            </a:p>
          </p:txBody>
        </p:sp>
        <p:sp>
          <p:nvSpPr>
            <p:cNvPr id="112662" name="TextBox 140"/>
            <p:cNvSpPr txBox="1">
              <a:spLocks noChangeArrowheads="1"/>
            </p:cNvSpPr>
            <p:nvPr/>
          </p:nvSpPr>
          <p:spPr bwMode="auto">
            <a:xfrm>
              <a:off x="7186613" y="1815002"/>
              <a:ext cx="25574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ctr">
              <a:spAutoFit/>
            </a:bodyPr>
            <a:lstStyle/>
            <a:p>
              <a:pPr algn="ctr"/>
              <a:r>
                <a:rPr lang="it-IT" sz="1400" b="1" dirty="0"/>
                <a:t>Valutazione finale del fornitore</a:t>
              </a:r>
            </a:p>
          </p:txBody>
        </p:sp>
        <p:cxnSp>
          <p:nvCxnSpPr>
            <p:cNvPr id="69" name="Straight Connector 68"/>
            <p:cNvCxnSpPr/>
            <p:nvPr/>
          </p:nvCxnSpPr>
          <p:spPr bwMode="auto">
            <a:xfrm>
              <a:off x="1405706" y="2070095"/>
              <a:ext cx="149225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8" name="Picture 2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541662" y="4690502"/>
              <a:ext cx="320606" cy="302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70" name="Straight Connector 69"/>
            <p:cNvCxnSpPr/>
            <p:nvPr/>
          </p:nvCxnSpPr>
          <p:spPr bwMode="auto">
            <a:xfrm flipV="1">
              <a:off x="4265210" y="2070095"/>
              <a:ext cx="2396847" cy="595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 bwMode="auto">
            <a:xfrm>
              <a:off x="7325136" y="2076045"/>
              <a:ext cx="2304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Oval 71"/>
            <p:cNvSpPr/>
            <p:nvPr/>
          </p:nvSpPr>
          <p:spPr bwMode="auto">
            <a:xfrm>
              <a:off x="7709121" y="2226404"/>
              <a:ext cx="1434829" cy="76604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it-IT" sz="1200" b="1" dirty="0">
                  <a:solidFill>
                    <a:schemeClr val="bg1"/>
                  </a:solidFill>
                </a:rPr>
                <a:t>Indice Vendor Rating</a:t>
              </a:r>
              <a:br>
                <a:rPr lang="it-IT" sz="1200" b="1" dirty="0">
                  <a:solidFill>
                    <a:schemeClr val="bg1"/>
                  </a:solidFill>
                </a:rPr>
              </a:br>
              <a:r>
                <a:rPr lang="it-IT" sz="1200" b="1" dirty="0">
                  <a:solidFill>
                    <a:schemeClr val="bg1"/>
                  </a:solidFill>
                </a:rPr>
                <a:t> (IVR)</a:t>
              </a:r>
            </a:p>
          </p:txBody>
        </p:sp>
        <p:pic>
          <p:nvPicPr>
            <p:cNvPr id="112670" name="Picture 1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78049" y="2833459"/>
              <a:ext cx="684213" cy="604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6" name="Rounded Rectangle 75"/>
            <p:cNvSpPr/>
            <p:nvPr/>
          </p:nvSpPr>
          <p:spPr bwMode="auto">
            <a:xfrm>
              <a:off x="1080307" y="2792651"/>
              <a:ext cx="1984170" cy="545863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bg1"/>
                  </a:solidFill>
                </a:rPr>
                <a:t>Feedback di Performance </a:t>
              </a:r>
            </a:p>
          </p:txBody>
        </p:sp>
        <p:sp>
          <p:nvSpPr>
            <p:cNvPr id="57" name="Rounded Rectangle 56"/>
            <p:cNvSpPr/>
            <p:nvPr/>
          </p:nvSpPr>
          <p:spPr bwMode="auto">
            <a:xfrm>
              <a:off x="1041124" y="4067100"/>
              <a:ext cx="1984170" cy="569438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t-IT" sz="1600" b="1" dirty="0">
                  <a:solidFill>
                    <a:schemeClr val="bg1"/>
                  </a:solidFill>
                </a:rPr>
                <a:t>Gravi inadempimenti</a:t>
              </a:r>
            </a:p>
          </p:txBody>
        </p:sp>
        <p:pic>
          <p:nvPicPr>
            <p:cNvPr id="35" name="Picture 1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53528" y="2830770"/>
              <a:ext cx="684213" cy="604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Oval 71"/>
            <p:cNvSpPr/>
            <p:nvPr/>
          </p:nvSpPr>
          <p:spPr bwMode="auto">
            <a:xfrm>
              <a:off x="7709121" y="3710042"/>
              <a:ext cx="1488912" cy="766047"/>
            </a:xfrm>
            <a:prstGeom prst="ellipse">
              <a:avLst/>
            </a:prstGeom>
            <a:solidFill>
              <a:srgbClr val="FFD5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it-IT" sz="1200" b="1" dirty="0">
                  <a:solidFill>
                    <a:schemeClr val="bg1"/>
                  </a:solidFill>
                </a:rPr>
                <a:t>Indicatore</a:t>
              </a:r>
              <a:r>
                <a:rPr lang="en-US" sz="1200" b="1" dirty="0">
                  <a:solidFill>
                    <a:schemeClr val="bg1"/>
                  </a:solidFill>
                </a:rPr>
                <a:t> di Performance</a:t>
              </a:r>
            </a:p>
            <a:p>
              <a:pPr algn="ctr">
                <a:defRPr/>
              </a:pPr>
              <a:r>
                <a:rPr lang="en-US" sz="1200" b="1" dirty="0">
                  <a:solidFill>
                    <a:schemeClr val="bg1"/>
                  </a:solidFill>
                </a:rPr>
                <a:t>(IP)**</a:t>
              </a:r>
            </a:p>
          </p:txBody>
        </p:sp>
        <p:cxnSp>
          <p:nvCxnSpPr>
            <p:cNvPr id="37" name="Elbow Connector 65"/>
            <p:cNvCxnSpPr/>
            <p:nvPr/>
          </p:nvCxnSpPr>
          <p:spPr bwMode="auto">
            <a:xfrm>
              <a:off x="4345889" y="3101287"/>
              <a:ext cx="828000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Elbow Connector 65"/>
            <p:cNvCxnSpPr/>
            <p:nvPr/>
          </p:nvCxnSpPr>
          <p:spPr bwMode="auto">
            <a:xfrm>
              <a:off x="3105537" y="3095288"/>
              <a:ext cx="840047" cy="5999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Elbow Connector 54"/>
            <p:cNvCxnSpPr>
              <a:stCxn id="35" idx="0"/>
            </p:cNvCxnSpPr>
            <p:nvPr/>
          </p:nvCxnSpPr>
          <p:spPr bwMode="auto">
            <a:xfrm rot="5400000" flipH="1" flipV="1">
              <a:off x="6354683" y="1558452"/>
              <a:ext cx="313270" cy="2231366"/>
            </a:xfrm>
            <a:prstGeom prst="bentConnector2">
              <a:avLst/>
            </a:prstGeom>
            <a:ln w="25400">
              <a:solidFill>
                <a:srgbClr val="FF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Elbow Connector 54"/>
            <p:cNvCxnSpPr/>
            <p:nvPr/>
          </p:nvCxnSpPr>
          <p:spPr bwMode="auto">
            <a:xfrm rot="10800000" flipV="1">
              <a:off x="5647533" y="2509353"/>
              <a:ext cx="3550503" cy="2127185"/>
            </a:xfrm>
            <a:prstGeom prst="bentConnector3">
              <a:avLst>
                <a:gd name="adj1" fmla="val -36460"/>
              </a:avLst>
            </a:prstGeom>
            <a:ln w="25400">
              <a:solidFill>
                <a:srgbClr val="FF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Elbow Connector 65"/>
            <p:cNvCxnSpPr/>
            <p:nvPr/>
          </p:nvCxnSpPr>
          <p:spPr bwMode="auto">
            <a:xfrm>
              <a:off x="5653517" y="4624157"/>
              <a:ext cx="6168" cy="385567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Elbow Connector 54"/>
            <p:cNvCxnSpPr>
              <a:stCxn id="112670" idx="2"/>
            </p:cNvCxnSpPr>
            <p:nvPr/>
          </p:nvCxnSpPr>
          <p:spPr bwMode="auto">
            <a:xfrm rot="16200000" flipH="1">
              <a:off x="5491206" y="2067245"/>
              <a:ext cx="703016" cy="3445117"/>
            </a:xfrm>
            <a:prstGeom prst="bentConnector2">
              <a:avLst/>
            </a:prstGeom>
            <a:ln w="28575">
              <a:solidFill>
                <a:srgbClr val="E89808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Elbow Connector 65"/>
            <p:cNvCxnSpPr/>
            <p:nvPr/>
          </p:nvCxnSpPr>
          <p:spPr bwMode="auto">
            <a:xfrm>
              <a:off x="9245658" y="4095675"/>
              <a:ext cx="1203267" cy="1"/>
            </a:xfrm>
            <a:prstGeom prst="straightConnector1">
              <a:avLst/>
            </a:prstGeom>
            <a:ln w="25400">
              <a:solidFill>
                <a:srgbClr val="E89808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142"/>
            <p:cNvSpPr txBox="1">
              <a:spLocks noChangeArrowheads="1"/>
            </p:cNvSpPr>
            <p:nvPr/>
          </p:nvSpPr>
          <p:spPr bwMode="auto">
            <a:xfrm>
              <a:off x="4120155" y="2787629"/>
              <a:ext cx="1216162" cy="235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1100"/>
                </a:lnSpc>
                <a:defRPr/>
              </a:pPr>
              <a:r>
                <a:rPr lang="it-IT" sz="1100" i="1" dirty="0">
                  <a:solidFill>
                    <a:srgbClr val="FF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FB Obbligatori</a:t>
              </a:r>
            </a:p>
          </p:txBody>
        </p:sp>
        <p:sp>
          <p:nvSpPr>
            <p:cNvPr id="91" name="TextBox 142"/>
            <p:cNvSpPr txBox="1">
              <a:spLocks noChangeArrowheads="1"/>
            </p:cNvSpPr>
            <p:nvPr/>
          </p:nvSpPr>
          <p:spPr bwMode="auto">
            <a:xfrm>
              <a:off x="4120152" y="3777538"/>
              <a:ext cx="1275483" cy="374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1100"/>
                </a:lnSpc>
                <a:defRPr/>
              </a:pPr>
              <a:r>
                <a:rPr lang="it-IT" sz="1100" i="1" dirty="0">
                  <a:solidFill>
                    <a:srgbClr val="F3971B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FB Obbligatori e Volontari</a:t>
              </a:r>
            </a:p>
          </p:txBody>
        </p:sp>
        <p:sp>
          <p:nvSpPr>
            <p:cNvPr id="45" name="Rettangolo 44"/>
            <p:cNvSpPr/>
            <p:nvPr/>
          </p:nvSpPr>
          <p:spPr>
            <a:xfrm>
              <a:off x="11026205" y="3227857"/>
              <a:ext cx="87055" cy="208058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t-IT" sz="1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endParaRPr>
            </a:p>
          </p:txBody>
        </p:sp>
      </p:grp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640800" y="118208"/>
            <a:ext cx="10731600" cy="777600"/>
          </a:xfrm>
        </p:spPr>
        <p:txBody>
          <a:bodyPr>
            <a:normAutofit/>
          </a:bodyPr>
          <a:lstStyle/>
          <a:p>
            <a:r>
              <a:rPr lang="it-IT" dirty="0">
                <a:latin typeface="EniTabReg" panose="02000506030000020004" pitchFamily="50" charset="0"/>
              </a:rPr>
              <a:t>Tipologie di feedback e valutazioni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2AF5F5-6576-42F5-81F6-6E72D7F27623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039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EniTabReg" panose="02000506030000020004" pitchFamily="50" charset="0"/>
              </a:rPr>
              <a:t>Il Feedback di Performance - esecuzione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0" y="6384722"/>
            <a:ext cx="616226" cy="332474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0997A6C-DD00-4A20-8417-98910AF5CA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54" t="18483" r="30769" b="7436"/>
          <a:stretch/>
        </p:blipFill>
        <p:spPr>
          <a:xfrm>
            <a:off x="595056" y="1349761"/>
            <a:ext cx="5107464" cy="4518687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13331B00-5E90-4F90-A638-DCDD989DB532}"/>
              </a:ext>
            </a:extLst>
          </p:cNvPr>
          <p:cNvSpPr/>
          <p:nvPr/>
        </p:nvSpPr>
        <p:spPr>
          <a:xfrm>
            <a:off x="649405" y="5868448"/>
            <a:ext cx="49830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u="sng" dirty="0">
                <a:solidFill>
                  <a:srgbClr val="000000"/>
                </a:solidFill>
                <a:latin typeface="EniTabReg" panose="02000506030000020004" pitchFamily="50" charset="0"/>
              </a:rPr>
              <a:t>Fonte</a:t>
            </a:r>
            <a:r>
              <a:rPr lang="it-IT" sz="1400" dirty="0">
                <a:solidFill>
                  <a:srgbClr val="000000"/>
                </a:solidFill>
                <a:latin typeface="EniTabReg" panose="02000506030000020004" pitchFamily="50" charset="0"/>
              </a:rPr>
              <a:t>: </a:t>
            </a:r>
            <a:r>
              <a:rPr lang="it-IT" sz="1400" i="1" dirty="0">
                <a:latin typeface="EniTabReg" panose="02000506030000020004" pitchFamily="50" charset="0"/>
              </a:rPr>
              <a:t>Gestione dei contratti post-assegnazione  </a:t>
            </a:r>
            <a:r>
              <a:rPr lang="it-IT" sz="1400" dirty="0">
                <a:latin typeface="EniTabReg" panose="02000506030000020004" pitchFamily="50" charset="0"/>
              </a:rPr>
              <a:t>- </a:t>
            </a:r>
            <a:r>
              <a:rPr lang="it-IT" sz="1400" dirty="0">
                <a:solidFill>
                  <a:srgbClr val="000000"/>
                </a:solidFill>
                <a:latin typeface="EniTabReg" panose="02000506030000020004" pitchFamily="50" charset="0"/>
              </a:rPr>
              <a:t>pro </a:t>
            </a:r>
            <a:r>
              <a:rPr lang="it-IT" sz="1400" dirty="0" err="1">
                <a:solidFill>
                  <a:srgbClr val="000000"/>
                </a:solidFill>
                <a:latin typeface="EniTabReg" panose="02000506030000020004" pitchFamily="50" charset="0"/>
              </a:rPr>
              <a:t>pr</a:t>
            </a:r>
            <a:r>
              <a:rPr lang="it-IT" sz="1400" dirty="0">
                <a:solidFill>
                  <a:srgbClr val="000000"/>
                </a:solidFill>
                <a:latin typeface="EniTabReg" panose="02000506030000020004" pitchFamily="50" charset="0"/>
              </a:rPr>
              <a:t> 001 eni spa r04 </a:t>
            </a:r>
            <a:endParaRPr lang="it-IT" sz="1400" dirty="0">
              <a:latin typeface="EniTabReg" panose="02000506030000020004" pitchFamily="50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379648C4-E183-47A3-BE87-02C68F2D9774}"/>
              </a:ext>
            </a:extLst>
          </p:cNvPr>
          <p:cNvSpPr/>
          <p:nvPr/>
        </p:nvSpPr>
        <p:spPr>
          <a:xfrm>
            <a:off x="6062641" y="4773005"/>
            <a:ext cx="58879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>
                <a:solidFill>
                  <a:srgbClr val="000000"/>
                </a:solidFill>
                <a:latin typeface="EniTabReg" panose="02000506030000020004" pitchFamily="50" charset="0"/>
              </a:rPr>
              <a:t>Il </a:t>
            </a:r>
            <a:r>
              <a:rPr lang="it-IT" sz="1600" b="1" u="sng" dirty="0">
                <a:solidFill>
                  <a:srgbClr val="000000"/>
                </a:solidFill>
                <a:latin typeface="EniTabReg" panose="02000506030000020004" pitchFamily="50" charset="0"/>
              </a:rPr>
              <a:t>Gestore del contratto</a:t>
            </a:r>
          </a:p>
          <a:p>
            <a:pPr marL="285750" indent="-285750" algn="just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0000"/>
                </a:solidFill>
                <a:latin typeface="EniTabReg" panose="02000506030000020004" pitchFamily="50" charset="0"/>
              </a:rPr>
              <a:t>individua la figura di </a:t>
            </a:r>
            <a:r>
              <a:rPr lang="it-IT" sz="1600" i="1" dirty="0">
                <a:solidFill>
                  <a:srgbClr val="000000"/>
                </a:solidFill>
                <a:latin typeface="EniTabReg" panose="02000506030000020004" pitchFamily="50" charset="0"/>
              </a:rPr>
              <a:t>compilatore feedback</a:t>
            </a:r>
          </a:p>
          <a:p>
            <a:pPr marL="285750" indent="-285750" algn="just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0000"/>
                </a:solidFill>
                <a:latin typeface="EniTabReg" panose="02000506030000020004" pitchFamily="50" charset="0"/>
              </a:rPr>
              <a:t>cura il corretto svolgimento delle attività di compilazione del feedback e lo approva</a:t>
            </a:r>
          </a:p>
          <a:p>
            <a:pPr marL="285750" indent="-285750" algn="just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0000"/>
                </a:solidFill>
                <a:latin typeface="EniTabReg" panose="02000506030000020004" pitchFamily="50" charset="0"/>
              </a:rPr>
              <a:t>gestisce la notifica al fornitore nei casi previsti dalla normativa</a:t>
            </a: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411F874B-D6C3-4D7D-9BC8-0C01F5C694D6}"/>
              </a:ext>
            </a:extLst>
          </p:cNvPr>
          <p:cNvSpPr/>
          <p:nvPr/>
        </p:nvSpPr>
        <p:spPr>
          <a:xfrm>
            <a:off x="4044950" y="3316761"/>
            <a:ext cx="1365250" cy="37259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Parentesi graffa aperta 11">
            <a:extLst>
              <a:ext uri="{FF2B5EF4-FFF2-40B4-BE49-F238E27FC236}">
                <a16:creationId xmlns:a16="http://schemas.microsoft.com/office/drawing/2014/main" id="{DB15A353-F682-4967-9435-4FBD07F45EB5}"/>
              </a:ext>
            </a:extLst>
          </p:cNvPr>
          <p:cNvSpPr/>
          <p:nvPr/>
        </p:nvSpPr>
        <p:spPr>
          <a:xfrm>
            <a:off x="5721361" y="1416050"/>
            <a:ext cx="252369" cy="4453588"/>
          </a:xfrm>
          <a:prstGeom prst="leftBrace">
            <a:avLst>
              <a:gd name="adj1" fmla="val 71237"/>
              <a:gd name="adj2" fmla="val 47434"/>
            </a:avLst>
          </a:prstGeom>
          <a:ln>
            <a:solidFill>
              <a:srgbClr val="CA0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280" y="1745316"/>
            <a:ext cx="720000" cy="72000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6019938" y="2488693"/>
            <a:ext cx="59306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3971B"/>
              </a:buClr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0000"/>
                </a:solidFill>
                <a:latin typeface="EniTabReg" panose="02000506030000020004" pitchFamily="50" charset="0"/>
              </a:rPr>
              <a:t>raccogliere informazioni sul comportamento del fornitore</a:t>
            </a:r>
          </a:p>
          <a:p>
            <a:pPr marL="285750" indent="-285750">
              <a:buClr>
                <a:srgbClr val="F3971B"/>
              </a:buClr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0000"/>
                </a:solidFill>
                <a:latin typeface="EniTabReg" panose="02000506030000020004" pitchFamily="50" charset="0"/>
              </a:rPr>
              <a:t>misurare il livello della prestazione resa dal fornitore anche in termini di rispondenza ai requisiti HSE</a:t>
            </a:r>
            <a:endParaRPr lang="en-US" sz="1600" dirty="0">
              <a:solidFill>
                <a:srgbClr val="000000"/>
              </a:solidFill>
              <a:latin typeface="EniTabReg" panose="02000506030000020004" pitchFamily="50" charset="0"/>
            </a:endParaRPr>
          </a:p>
          <a:p>
            <a:pPr marL="285750" indent="-285750">
              <a:buClr>
                <a:srgbClr val="F3971B"/>
              </a:buClr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0000"/>
                </a:solidFill>
                <a:latin typeface="EniTabReg" panose="02000506030000020004" pitchFamily="50" charset="0"/>
              </a:rPr>
              <a:t>acquisire indicazioni sul comportamento di tutti i soggetti che, per conto del fornitore, hanno operato nell’ambito del contratto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6000558" y="1269980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C00000"/>
                </a:solidFill>
                <a:latin typeface="EniTabReg" panose="02000506030000020004" pitchFamily="50" charset="0"/>
              </a:rPr>
              <a:t>SCOPE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6630565" y="1285369"/>
            <a:ext cx="51328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rgbClr val="000000"/>
                </a:solidFill>
                <a:latin typeface="EniTabReg" panose="02000506030000020004" pitchFamily="50" charset="0"/>
                <a:sym typeface="Wingdings" panose="05000000000000000000" pitchFamily="2" charset="2"/>
              </a:rPr>
              <a:t> </a:t>
            </a:r>
            <a:r>
              <a:rPr lang="it-IT" sz="1600" dirty="0">
                <a:solidFill>
                  <a:srgbClr val="000000"/>
                </a:solidFill>
                <a:latin typeface="EniTabReg" panose="02000506030000020004" pitchFamily="50" charset="0"/>
              </a:rPr>
              <a:t>fornitore aggiudicatario nella fase esecutiva del contratto</a:t>
            </a:r>
            <a:endParaRPr lang="it-IT" sz="1600" dirty="0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280" y="4020234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344653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EniTabReg" panose="02000506030000020004" pitchFamily="50" charset="0"/>
              </a:rPr>
              <a:t>Flussi informativi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DDDCA9A-EDA6-4C3F-B516-356D4AF831DC}"/>
              </a:ext>
            </a:extLst>
          </p:cNvPr>
          <p:cNvSpPr txBox="1"/>
          <p:nvPr/>
        </p:nvSpPr>
        <p:spPr>
          <a:xfrm>
            <a:off x="1681341" y="1279711"/>
            <a:ext cx="2681611" cy="1815882"/>
          </a:xfrm>
          <a:prstGeom prst="rect">
            <a:avLst/>
          </a:prstGeom>
          <a:solidFill>
            <a:schemeClr val="bg1"/>
          </a:solidFill>
          <a:ln w="15875">
            <a:solidFill>
              <a:srgbClr val="FF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atin typeface="EniTabReg" panose="02000506030000020004" pitchFamily="50" charset="0"/>
              </a:rPr>
              <a:t>In corrispondenza delle ricorrenze annuali della data di inizio validità del contratto, VMS invia mail al compilatore per richiedere la compilazione del feedback di esecuzione</a:t>
            </a:r>
          </a:p>
          <a:p>
            <a:pPr algn="ctr"/>
            <a:r>
              <a:rPr lang="it-IT" sz="1600" dirty="0">
                <a:solidFill>
                  <a:srgbClr val="C00000"/>
                </a:solidFill>
                <a:latin typeface="EniTabReg" panose="02000506030000020004" pitchFamily="50" charset="0"/>
              </a:rPr>
              <a:t>Deadline = 30 gg dalla mail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D092FF2-0C4E-4471-8C8A-6998C6F84E38}"/>
              </a:ext>
            </a:extLst>
          </p:cNvPr>
          <p:cNvSpPr txBox="1"/>
          <p:nvPr/>
        </p:nvSpPr>
        <p:spPr>
          <a:xfrm>
            <a:off x="4791342" y="1279711"/>
            <a:ext cx="2413416" cy="1323439"/>
          </a:xfrm>
          <a:prstGeom prst="rect">
            <a:avLst/>
          </a:prstGeom>
          <a:solidFill>
            <a:schemeClr val="bg1"/>
          </a:solidFill>
          <a:ln w="15875">
            <a:solidFill>
              <a:srgbClr val="FF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600"/>
            </a:lvl1pPr>
          </a:lstStyle>
          <a:p>
            <a:pPr algn="ctr"/>
            <a:r>
              <a:rPr lang="it-IT" dirty="0">
                <a:latin typeface="EniTabReg" panose="02000506030000020004" pitchFamily="50" charset="0"/>
              </a:rPr>
              <a:t>Il compilatore, che monitora le performance del fornitore, compila il modulo di feedback di esecuzione in VMS</a:t>
            </a: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03312B6D-FD69-426E-9C42-CBF17FDB6FE7}"/>
              </a:ext>
            </a:extLst>
          </p:cNvPr>
          <p:cNvGrpSpPr/>
          <p:nvPr/>
        </p:nvGrpSpPr>
        <p:grpSpPr>
          <a:xfrm>
            <a:off x="2058081" y="805561"/>
            <a:ext cx="1928132" cy="400110"/>
            <a:chOff x="1872343" y="2287436"/>
            <a:chExt cx="1928132" cy="400110"/>
          </a:xfrm>
        </p:grpSpPr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8AAC7F04-1199-40B4-BCC6-A73F5F363C59}"/>
                </a:ext>
              </a:extLst>
            </p:cNvPr>
            <p:cNvSpPr/>
            <p:nvPr/>
          </p:nvSpPr>
          <p:spPr>
            <a:xfrm>
              <a:off x="1872343" y="2482161"/>
              <a:ext cx="1928132" cy="17460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EniTabReg" panose="02000506030000020004" pitchFamily="50" charset="0"/>
              </a:endParaRP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6B8EBDB8-BCAC-430A-86A2-8D579FF07E48}"/>
                </a:ext>
              </a:extLst>
            </p:cNvPr>
            <p:cNvSpPr txBox="1"/>
            <p:nvPr/>
          </p:nvSpPr>
          <p:spPr>
            <a:xfrm>
              <a:off x="1872343" y="2287436"/>
              <a:ext cx="19281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>
                  <a:latin typeface="EniTabReg" panose="02000506030000020004" pitchFamily="50" charset="0"/>
                </a:rPr>
                <a:t>Sistema VMS</a:t>
              </a:r>
            </a:p>
          </p:txBody>
        </p:sp>
      </p:grp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56F33989-0848-4946-828B-CD976391D411}"/>
              </a:ext>
            </a:extLst>
          </p:cNvPr>
          <p:cNvGrpSpPr/>
          <p:nvPr/>
        </p:nvGrpSpPr>
        <p:grpSpPr>
          <a:xfrm>
            <a:off x="5058611" y="811540"/>
            <a:ext cx="1928132" cy="400110"/>
            <a:chOff x="1872343" y="2287436"/>
            <a:chExt cx="1928132" cy="400110"/>
          </a:xfrm>
        </p:grpSpPr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263AD41D-6FED-4DD1-90DB-CACE353641D3}"/>
                </a:ext>
              </a:extLst>
            </p:cNvPr>
            <p:cNvSpPr/>
            <p:nvPr/>
          </p:nvSpPr>
          <p:spPr>
            <a:xfrm>
              <a:off x="1872343" y="2482161"/>
              <a:ext cx="1928132" cy="17460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EniTabReg" panose="02000506030000020004" pitchFamily="50" charset="0"/>
              </a:endParaRP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70B6F76F-5884-46D5-8A62-6E682C65B406}"/>
                </a:ext>
              </a:extLst>
            </p:cNvPr>
            <p:cNvSpPr txBox="1"/>
            <p:nvPr/>
          </p:nvSpPr>
          <p:spPr>
            <a:xfrm>
              <a:off x="1872343" y="2287436"/>
              <a:ext cx="19281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>
                  <a:latin typeface="EniTabReg" panose="02000506030000020004" pitchFamily="50" charset="0"/>
                </a:rPr>
                <a:t>Compilatore</a:t>
              </a:r>
            </a:p>
          </p:txBody>
        </p:sp>
      </p:grp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00AEEB9F-C7D0-4BE4-840D-FCB81C0DF355}"/>
              </a:ext>
            </a:extLst>
          </p:cNvPr>
          <p:cNvGrpSpPr/>
          <p:nvPr/>
        </p:nvGrpSpPr>
        <p:grpSpPr>
          <a:xfrm>
            <a:off x="1925082" y="4763608"/>
            <a:ext cx="2194128" cy="400110"/>
            <a:chOff x="1872343" y="2287436"/>
            <a:chExt cx="1928132" cy="400110"/>
          </a:xfrm>
        </p:grpSpPr>
        <p:sp>
          <p:nvSpPr>
            <p:cNvPr id="17" name="Rettangolo 16">
              <a:extLst>
                <a:ext uri="{FF2B5EF4-FFF2-40B4-BE49-F238E27FC236}">
                  <a16:creationId xmlns:a16="http://schemas.microsoft.com/office/drawing/2014/main" id="{513AFB7B-C80D-4307-835D-B3CAD71FBBA3}"/>
                </a:ext>
              </a:extLst>
            </p:cNvPr>
            <p:cNvSpPr/>
            <p:nvPr/>
          </p:nvSpPr>
          <p:spPr>
            <a:xfrm>
              <a:off x="1872343" y="2482161"/>
              <a:ext cx="1928132" cy="17460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EniTabReg" panose="02000506030000020004" pitchFamily="50" charset="0"/>
              </a:endParaRP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753231E9-2D10-4583-A1E7-436471FAD479}"/>
                </a:ext>
              </a:extLst>
            </p:cNvPr>
            <p:cNvSpPr txBox="1"/>
            <p:nvPr/>
          </p:nvSpPr>
          <p:spPr>
            <a:xfrm>
              <a:off x="1872343" y="2287436"/>
              <a:ext cx="19281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>
                  <a:latin typeface="EniTabReg" panose="02000506030000020004" pitchFamily="50" charset="0"/>
                </a:rPr>
                <a:t>VEMAD-A</a:t>
              </a:r>
            </a:p>
          </p:txBody>
        </p:sp>
      </p:grp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39C9EFC2-09B0-4A34-ACA1-750267BB4F9C}"/>
              </a:ext>
            </a:extLst>
          </p:cNvPr>
          <p:cNvCxnSpPr/>
          <p:nvPr/>
        </p:nvCxnSpPr>
        <p:spPr>
          <a:xfrm>
            <a:off x="4362952" y="1564396"/>
            <a:ext cx="42839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48F6A51A-48EB-4FFB-BBF7-0E77ED815B07}"/>
              </a:ext>
            </a:extLst>
          </p:cNvPr>
          <p:cNvCxnSpPr>
            <a:cxnSpLocks/>
          </p:cNvCxnSpPr>
          <p:nvPr/>
        </p:nvCxnSpPr>
        <p:spPr>
          <a:xfrm rot="5400000">
            <a:off x="5790172" y="2881398"/>
            <a:ext cx="42839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70620FBA-305E-46B1-B977-258B5EF37489}"/>
              </a:ext>
            </a:extLst>
          </p:cNvPr>
          <p:cNvCxnSpPr>
            <a:cxnSpLocks/>
          </p:cNvCxnSpPr>
          <p:nvPr/>
        </p:nvCxnSpPr>
        <p:spPr>
          <a:xfrm rot="16200000" flipV="1">
            <a:off x="6045518" y="2896885"/>
            <a:ext cx="42839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CF79E6EE-964C-4AC1-9180-F82740A9C110}"/>
              </a:ext>
            </a:extLst>
          </p:cNvPr>
          <p:cNvSpPr txBox="1"/>
          <p:nvPr/>
        </p:nvSpPr>
        <p:spPr>
          <a:xfrm>
            <a:off x="4470049" y="1256620"/>
            <a:ext cx="23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2D20FD9C-F936-4E0E-9915-19B200DFBAE4}"/>
              </a:ext>
            </a:extLst>
          </p:cNvPr>
          <p:cNvSpPr txBox="1"/>
          <p:nvPr/>
        </p:nvSpPr>
        <p:spPr>
          <a:xfrm>
            <a:off x="5761276" y="2682690"/>
            <a:ext cx="23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2AA344BB-C53F-4CF6-AFF1-2A9908D4CB9D}"/>
              </a:ext>
            </a:extLst>
          </p:cNvPr>
          <p:cNvSpPr txBox="1"/>
          <p:nvPr/>
        </p:nvSpPr>
        <p:spPr>
          <a:xfrm>
            <a:off x="6036622" y="2682239"/>
            <a:ext cx="23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C00000"/>
                </a:solidFill>
              </a:rPr>
              <a:t>3</a:t>
            </a:r>
          </a:p>
        </p:txBody>
      </p: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2A11DEC1-0EAA-48FE-AA0C-1F92F3124AB8}"/>
              </a:ext>
            </a:extLst>
          </p:cNvPr>
          <p:cNvGrpSpPr/>
          <p:nvPr/>
        </p:nvGrpSpPr>
        <p:grpSpPr>
          <a:xfrm>
            <a:off x="7830219" y="831129"/>
            <a:ext cx="1928132" cy="400110"/>
            <a:chOff x="1872343" y="2287436"/>
            <a:chExt cx="1928132" cy="400110"/>
          </a:xfrm>
        </p:grpSpPr>
        <p:sp>
          <p:nvSpPr>
            <p:cNvPr id="26" name="Rettangolo 25">
              <a:extLst>
                <a:ext uri="{FF2B5EF4-FFF2-40B4-BE49-F238E27FC236}">
                  <a16:creationId xmlns:a16="http://schemas.microsoft.com/office/drawing/2014/main" id="{538C3653-7A13-414D-9B8F-A4316448DFF8}"/>
                </a:ext>
              </a:extLst>
            </p:cNvPr>
            <p:cNvSpPr/>
            <p:nvPr/>
          </p:nvSpPr>
          <p:spPr>
            <a:xfrm>
              <a:off x="1872343" y="2482161"/>
              <a:ext cx="1928132" cy="17460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EniTabReg" panose="02000506030000020004" pitchFamily="50" charset="0"/>
              </a:endParaRPr>
            </a:p>
          </p:txBody>
        </p:sp>
        <p:sp>
          <p:nvSpPr>
            <p:cNvPr id="27" name="CasellaDiTesto 26">
              <a:extLst>
                <a:ext uri="{FF2B5EF4-FFF2-40B4-BE49-F238E27FC236}">
                  <a16:creationId xmlns:a16="http://schemas.microsoft.com/office/drawing/2014/main" id="{9F1CDE53-7D83-49C4-8E40-138E42C4F2C1}"/>
                </a:ext>
              </a:extLst>
            </p:cNvPr>
            <p:cNvSpPr txBox="1"/>
            <p:nvPr/>
          </p:nvSpPr>
          <p:spPr>
            <a:xfrm>
              <a:off x="1872343" y="2287436"/>
              <a:ext cx="19281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>
                  <a:latin typeface="EniTabReg" panose="02000506030000020004" pitchFamily="50" charset="0"/>
                </a:rPr>
                <a:t>Gestore</a:t>
              </a:r>
            </a:p>
          </p:txBody>
        </p:sp>
      </p:grp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36781A89-D210-4B72-9691-C2EA8D0AF15A}"/>
              </a:ext>
            </a:extLst>
          </p:cNvPr>
          <p:cNvSpPr txBox="1"/>
          <p:nvPr/>
        </p:nvSpPr>
        <p:spPr>
          <a:xfrm>
            <a:off x="7357534" y="1231239"/>
            <a:ext cx="23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C00000"/>
                </a:solidFill>
              </a:rPr>
              <a:t>4</a:t>
            </a:r>
          </a:p>
        </p:txBody>
      </p: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A2B1AC17-9760-4AC9-9CD2-FE56D7550641}"/>
              </a:ext>
            </a:extLst>
          </p:cNvPr>
          <p:cNvCxnSpPr/>
          <p:nvPr/>
        </p:nvCxnSpPr>
        <p:spPr>
          <a:xfrm>
            <a:off x="7289703" y="1564396"/>
            <a:ext cx="42839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44DB15D5-7E2E-41FF-A585-4DD46A1B7781}"/>
              </a:ext>
            </a:extLst>
          </p:cNvPr>
          <p:cNvSpPr txBox="1"/>
          <p:nvPr/>
        </p:nvSpPr>
        <p:spPr>
          <a:xfrm>
            <a:off x="7743432" y="1283834"/>
            <a:ext cx="2269992" cy="1077218"/>
          </a:xfrm>
          <a:prstGeom prst="rect">
            <a:avLst/>
          </a:prstGeom>
          <a:solidFill>
            <a:schemeClr val="bg1"/>
          </a:solidFill>
          <a:ln w="15875">
            <a:solidFill>
              <a:srgbClr val="FF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600"/>
            </a:lvl1pPr>
          </a:lstStyle>
          <a:p>
            <a:pPr algn="ctr"/>
            <a:r>
              <a:rPr lang="it-IT" dirty="0">
                <a:latin typeface="EniTabReg" panose="02000506030000020004" pitchFamily="50" charset="0"/>
              </a:rPr>
              <a:t>Il Gestore del contratto approva il </a:t>
            </a:r>
            <a:r>
              <a:rPr lang="it-IT" i="1" dirty="0">
                <a:latin typeface="EniTabReg" panose="02000506030000020004" pitchFamily="50" charset="0"/>
              </a:rPr>
              <a:t>feedback </a:t>
            </a:r>
            <a:r>
              <a:rPr lang="it-IT" dirty="0">
                <a:latin typeface="EniTabReg" panose="02000506030000020004" pitchFamily="50" charset="0"/>
              </a:rPr>
              <a:t>e ne gestisce la notifica al fornitore</a:t>
            </a:r>
          </a:p>
        </p:txBody>
      </p:sp>
      <p:grpSp>
        <p:nvGrpSpPr>
          <p:cNvPr id="31" name="Gruppo 30">
            <a:extLst>
              <a:ext uri="{FF2B5EF4-FFF2-40B4-BE49-F238E27FC236}">
                <a16:creationId xmlns:a16="http://schemas.microsoft.com/office/drawing/2014/main" id="{0C484BE8-8520-4EC3-81F1-C6E9B601FADE}"/>
              </a:ext>
            </a:extLst>
          </p:cNvPr>
          <p:cNvGrpSpPr/>
          <p:nvPr/>
        </p:nvGrpSpPr>
        <p:grpSpPr>
          <a:xfrm>
            <a:off x="4895048" y="3172389"/>
            <a:ext cx="2194129" cy="333631"/>
            <a:chOff x="1872342" y="2297754"/>
            <a:chExt cx="1928133" cy="400110"/>
          </a:xfrm>
        </p:grpSpPr>
        <p:sp>
          <p:nvSpPr>
            <p:cNvPr id="32" name="Rettangolo 31">
              <a:extLst>
                <a:ext uri="{FF2B5EF4-FFF2-40B4-BE49-F238E27FC236}">
                  <a16:creationId xmlns:a16="http://schemas.microsoft.com/office/drawing/2014/main" id="{730F2C75-335F-40AA-B325-9CDDB16203F2}"/>
                </a:ext>
              </a:extLst>
            </p:cNvPr>
            <p:cNvSpPr/>
            <p:nvPr/>
          </p:nvSpPr>
          <p:spPr>
            <a:xfrm>
              <a:off x="1872343" y="2338851"/>
              <a:ext cx="1928132" cy="317917"/>
            </a:xfrm>
            <a:prstGeom prst="rect">
              <a:avLst/>
            </a:prstGeom>
            <a:solidFill>
              <a:srgbClr val="CA0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EniTabReg" panose="02000506030000020004" pitchFamily="50" charset="0"/>
              </a:endParaRPr>
            </a:p>
          </p:txBody>
        </p:sp>
        <p:sp>
          <p:nvSpPr>
            <p:cNvPr id="33" name="CasellaDiTesto 32">
              <a:extLst>
                <a:ext uri="{FF2B5EF4-FFF2-40B4-BE49-F238E27FC236}">
                  <a16:creationId xmlns:a16="http://schemas.microsoft.com/office/drawing/2014/main" id="{3B1613F2-1BCA-4580-99D7-4D10DD067339}"/>
                </a:ext>
              </a:extLst>
            </p:cNvPr>
            <p:cNvSpPr txBox="1"/>
            <p:nvPr/>
          </p:nvSpPr>
          <p:spPr>
            <a:xfrm>
              <a:off x="1872342" y="2297754"/>
              <a:ext cx="19281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>
                  <a:solidFill>
                    <a:schemeClr val="bg1"/>
                  </a:solidFill>
                  <a:latin typeface="EniTabReg" panose="02000506030000020004" pitchFamily="50" charset="0"/>
                </a:rPr>
                <a:t>Referente HSE di Sito</a:t>
              </a:r>
            </a:p>
          </p:txBody>
        </p:sp>
      </p:grp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C4798A4D-A137-4B60-AB8B-99716F264BD3}"/>
              </a:ext>
            </a:extLst>
          </p:cNvPr>
          <p:cNvSpPr txBox="1"/>
          <p:nvPr/>
        </p:nvSpPr>
        <p:spPr>
          <a:xfrm>
            <a:off x="4667607" y="3561310"/>
            <a:ext cx="2836291" cy="830997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600"/>
            </a:lvl1pPr>
          </a:lstStyle>
          <a:p>
            <a:pPr algn="ctr"/>
            <a:r>
              <a:rPr lang="it-IT" dirty="0">
                <a:latin typeface="EniTabReg" panose="02000506030000020004" pitchFamily="50" charset="0"/>
              </a:rPr>
              <a:t>Monitora e valuta il fornitore sugli aspetti HSE e compila la sezione HSE del feedback</a:t>
            </a:r>
          </a:p>
        </p:txBody>
      </p: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AAB88BCD-605D-4764-B717-3A3CEDD437BA}"/>
              </a:ext>
            </a:extLst>
          </p:cNvPr>
          <p:cNvCxnSpPr>
            <a:cxnSpLocks/>
          </p:cNvCxnSpPr>
          <p:nvPr/>
        </p:nvCxnSpPr>
        <p:spPr>
          <a:xfrm flipH="1">
            <a:off x="8878428" y="2557036"/>
            <a:ext cx="1" cy="203887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8144A52C-E66D-4316-8E7C-15743A908584}"/>
              </a:ext>
            </a:extLst>
          </p:cNvPr>
          <p:cNvSpPr txBox="1"/>
          <p:nvPr/>
        </p:nvSpPr>
        <p:spPr>
          <a:xfrm>
            <a:off x="8584953" y="3666277"/>
            <a:ext cx="23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C00000"/>
                </a:solidFill>
              </a:rPr>
              <a:t>5</a:t>
            </a:r>
          </a:p>
        </p:txBody>
      </p:sp>
      <p:cxnSp>
        <p:nvCxnSpPr>
          <p:cNvPr id="37" name="Connettore 2 36">
            <a:extLst>
              <a:ext uri="{FF2B5EF4-FFF2-40B4-BE49-F238E27FC236}">
                <a16:creationId xmlns:a16="http://schemas.microsoft.com/office/drawing/2014/main" id="{D8B0DCB7-BCCF-49D1-938A-D0D0C19AE9EA}"/>
              </a:ext>
            </a:extLst>
          </p:cNvPr>
          <p:cNvCxnSpPr>
            <a:cxnSpLocks/>
          </p:cNvCxnSpPr>
          <p:nvPr/>
        </p:nvCxnSpPr>
        <p:spPr>
          <a:xfrm flipH="1">
            <a:off x="3732551" y="4616546"/>
            <a:ext cx="5145877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BFD28BBC-A19E-4ACD-87E8-57C5102A0873}"/>
              </a:ext>
            </a:extLst>
          </p:cNvPr>
          <p:cNvSpPr txBox="1"/>
          <p:nvPr/>
        </p:nvSpPr>
        <p:spPr>
          <a:xfrm>
            <a:off x="1419563" y="5238436"/>
            <a:ext cx="3157584" cy="1077218"/>
          </a:xfrm>
          <a:prstGeom prst="rect">
            <a:avLst/>
          </a:prstGeom>
          <a:solidFill>
            <a:schemeClr val="bg1"/>
          </a:solidFill>
          <a:ln w="15875">
            <a:solidFill>
              <a:srgbClr val="FF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600"/>
            </a:lvl1pPr>
          </a:lstStyle>
          <a:p>
            <a:pPr algn="ctr"/>
            <a:r>
              <a:rPr lang="it-IT" dirty="0">
                <a:latin typeface="EniTabReg" panose="02000506030000020004" pitchFamily="50" charset="0"/>
              </a:rPr>
              <a:t>Analisi trimestrale dei feedback con punteggio sotto-soglia ed eventuale gestione nel Team di Valutazione illeciti/inadempimenti</a:t>
            </a:r>
          </a:p>
        </p:txBody>
      </p:sp>
      <p:cxnSp>
        <p:nvCxnSpPr>
          <p:cNvPr id="39" name="Connettore 2 38">
            <a:extLst>
              <a:ext uri="{FF2B5EF4-FFF2-40B4-BE49-F238E27FC236}">
                <a16:creationId xmlns:a16="http://schemas.microsoft.com/office/drawing/2014/main" id="{7D8EFF2B-60BB-42C8-A56D-52AB7D91E08F}"/>
              </a:ext>
            </a:extLst>
          </p:cNvPr>
          <p:cNvCxnSpPr>
            <a:cxnSpLocks/>
          </p:cNvCxnSpPr>
          <p:nvPr/>
        </p:nvCxnSpPr>
        <p:spPr>
          <a:xfrm flipV="1">
            <a:off x="3728874" y="3181297"/>
            <a:ext cx="3677" cy="142520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DBF0C052-1641-4F5F-B585-DFB16DABD249}"/>
              </a:ext>
            </a:extLst>
          </p:cNvPr>
          <p:cNvSpPr txBox="1"/>
          <p:nvPr/>
        </p:nvSpPr>
        <p:spPr>
          <a:xfrm>
            <a:off x="3439076" y="3690828"/>
            <a:ext cx="23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C00000"/>
                </a:solidFill>
              </a:rPr>
              <a:t>5</a:t>
            </a:r>
          </a:p>
        </p:txBody>
      </p:sp>
      <p:cxnSp>
        <p:nvCxnSpPr>
          <p:cNvPr id="41" name="Connettore 2 40">
            <a:extLst>
              <a:ext uri="{FF2B5EF4-FFF2-40B4-BE49-F238E27FC236}">
                <a16:creationId xmlns:a16="http://schemas.microsoft.com/office/drawing/2014/main" id="{F9EAB3F0-7CD0-48FE-9124-30DEB786E705}"/>
              </a:ext>
            </a:extLst>
          </p:cNvPr>
          <p:cNvCxnSpPr>
            <a:cxnSpLocks/>
          </p:cNvCxnSpPr>
          <p:nvPr/>
        </p:nvCxnSpPr>
        <p:spPr>
          <a:xfrm flipH="1">
            <a:off x="2504020" y="3194239"/>
            <a:ext cx="1" cy="1569369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DD6D0590-E751-49C2-AE24-CEE8C298054B}"/>
              </a:ext>
            </a:extLst>
          </p:cNvPr>
          <p:cNvSpPr txBox="1"/>
          <p:nvPr/>
        </p:nvSpPr>
        <p:spPr>
          <a:xfrm>
            <a:off x="2198195" y="3709353"/>
            <a:ext cx="23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C00000"/>
                </a:solidFill>
              </a:rPr>
              <a:t>6</a:t>
            </a:r>
          </a:p>
        </p:txBody>
      </p:sp>
      <p:cxnSp>
        <p:nvCxnSpPr>
          <p:cNvPr id="43" name="Connettore 2 42">
            <a:extLst>
              <a:ext uri="{FF2B5EF4-FFF2-40B4-BE49-F238E27FC236}">
                <a16:creationId xmlns:a16="http://schemas.microsoft.com/office/drawing/2014/main" id="{AE74D5E0-C015-4340-8702-D41C52876F8A}"/>
              </a:ext>
            </a:extLst>
          </p:cNvPr>
          <p:cNvCxnSpPr>
            <a:cxnSpLocks/>
          </p:cNvCxnSpPr>
          <p:nvPr/>
        </p:nvCxnSpPr>
        <p:spPr>
          <a:xfrm>
            <a:off x="4667607" y="5424559"/>
            <a:ext cx="4659339" cy="0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FC72C8BB-26AD-47CE-BE3E-C0C364F64706}"/>
              </a:ext>
            </a:extLst>
          </p:cNvPr>
          <p:cNvSpPr txBox="1"/>
          <p:nvPr/>
        </p:nvSpPr>
        <p:spPr>
          <a:xfrm>
            <a:off x="6774197" y="5045636"/>
            <a:ext cx="23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C00000"/>
                </a:solidFill>
              </a:rPr>
              <a:t>7</a:t>
            </a:r>
          </a:p>
        </p:txBody>
      </p:sp>
      <p:cxnSp>
        <p:nvCxnSpPr>
          <p:cNvPr id="45" name="Connettore 2 44">
            <a:extLst>
              <a:ext uri="{FF2B5EF4-FFF2-40B4-BE49-F238E27FC236}">
                <a16:creationId xmlns:a16="http://schemas.microsoft.com/office/drawing/2014/main" id="{A22F3DF2-0129-448D-A4D8-24ED1620819A}"/>
              </a:ext>
            </a:extLst>
          </p:cNvPr>
          <p:cNvCxnSpPr>
            <a:cxnSpLocks/>
          </p:cNvCxnSpPr>
          <p:nvPr/>
        </p:nvCxnSpPr>
        <p:spPr>
          <a:xfrm>
            <a:off x="9309183" y="2557036"/>
            <a:ext cx="17763" cy="2867523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C580137D-F5AD-4639-96FD-6F8C302D985C}"/>
              </a:ext>
            </a:extLst>
          </p:cNvPr>
          <p:cNvSpPr txBox="1"/>
          <p:nvPr/>
        </p:nvSpPr>
        <p:spPr>
          <a:xfrm>
            <a:off x="9019958" y="3667388"/>
            <a:ext cx="23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C0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626402107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DC0612-67B9-4DFF-8957-EFDCC46C5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latin typeface="EniTabReg" panose="02000506030000020004" pitchFamily="50" charset="0"/>
              </a:rPr>
              <a:t>Modello Feedback di Performance – Feedback di esecuzione</a:t>
            </a:r>
          </a:p>
        </p:txBody>
      </p:sp>
      <p:sp>
        <p:nvSpPr>
          <p:cNvPr id="6" name="Arrow: Chevron 48">
            <a:extLst>
              <a:ext uri="{FF2B5EF4-FFF2-40B4-BE49-F238E27FC236}">
                <a16:creationId xmlns:a16="http://schemas.microsoft.com/office/drawing/2014/main" id="{1D8AF092-D6D2-409B-8329-413503534215}"/>
              </a:ext>
            </a:extLst>
          </p:cNvPr>
          <p:cNvSpPr/>
          <p:nvPr/>
        </p:nvSpPr>
        <p:spPr>
          <a:xfrm>
            <a:off x="6588185" y="1577366"/>
            <a:ext cx="3222000" cy="685800"/>
          </a:xfrm>
          <a:prstGeom prst="chevron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EniTabReg" panose="02000506030000020004"/>
              </a:rPr>
              <a:t>Da dicembre 2022</a:t>
            </a:r>
          </a:p>
        </p:txBody>
      </p:sp>
      <p:sp>
        <p:nvSpPr>
          <p:cNvPr id="14" name="TextBox 55">
            <a:extLst>
              <a:ext uri="{FF2B5EF4-FFF2-40B4-BE49-F238E27FC236}">
                <a16:creationId xmlns:a16="http://schemas.microsoft.com/office/drawing/2014/main" id="{1099EC60-E104-4EB9-8BAC-EAC69AB1FB5B}"/>
              </a:ext>
            </a:extLst>
          </p:cNvPr>
          <p:cNvSpPr txBox="1"/>
          <p:nvPr/>
        </p:nvSpPr>
        <p:spPr>
          <a:xfrm>
            <a:off x="6688789" y="2569226"/>
            <a:ext cx="3352459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it-IT"/>
            </a:defPPr>
            <a:lvl1pPr marL="182563" indent="-182563" algn="ctr">
              <a:buFont typeface="Wingdings" panose="05000000000000000000" pitchFamily="2" charset="2"/>
              <a:buChar char="§"/>
              <a:defRPr sz="1400">
                <a:solidFill>
                  <a:srgbClr val="404040"/>
                </a:solidFill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algn="l"/>
            <a:r>
              <a:rPr lang="it-IT" sz="1500" dirty="0">
                <a:solidFill>
                  <a:schemeClr val="tx1"/>
                </a:solidFill>
                <a:latin typeface="EniTabReg" panose="02000506030000020004"/>
              </a:rPr>
              <a:t>79 GM rilevanti</a:t>
            </a:r>
          </a:p>
          <a:p>
            <a:pPr algn="l"/>
            <a:r>
              <a:rPr lang="it-IT" sz="1500" dirty="0">
                <a:solidFill>
                  <a:schemeClr val="tx1"/>
                </a:solidFill>
                <a:latin typeface="EniTabReg" panose="02000506030000020004"/>
              </a:rPr>
              <a:t>Questionario di FB su scala 1 a 5</a:t>
            </a:r>
          </a:p>
          <a:p>
            <a:pPr algn="l"/>
            <a:r>
              <a:rPr lang="it-IT" sz="1500" dirty="0">
                <a:solidFill>
                  <a:schemeClr val="tx1"/>
                </a:solidFill>
                <a:latin typeface="EniTabReg" panose="02000506030000020004"/>
              </a:rPr>
              <a:t>Rafforzamento presidio FB obbligatorio</a:t>
            </a:r>
          </a:p>
        </p:txBody>
      </p:sp>
      <p:sp>
        <p:nvSpPr>
          <p:cNvPr id="46" name="TextBox 87">
            <a:extLst>
              <a:ext uri="{FF2B5EF4-FFF2-40B4-BE49-F238E27FC236}">
                <a16:creationId xmlns:a16="http://schemas.microsoft.com/office/drawing/2014/main" id="{9573E51D-9181-4A66-A27C-EFC2AE2C7E38}"/>
              </a:ext>
            </a:extLst>
          </p:cNvPr>
          <p:cNvSpPr txBox="1"/>
          <p:nvPr/>
        </p:nvSpPr>
        <p:spPr>
          <a:xfrm>
            <a:off x="6638486" y="3751186"/>
            <a:ext cx="2734113" cy="28057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normAutofit fontScale="85000" lnSpcReduction="2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EniTabReg" panose="02000506030000020004"/>
                <a:ea typeface="Segoe UI Black" panose="020B0A02040204020203" pitchFamily="34" charset="0"/>
                <a:cs typeface="Segoe UI Light" panose="020B0502040204020203" pitchFamily="34" charset="0"/>
              </a:rPr>
              <a:t>MODELLO</a:t>
            </a:r>
          </a:p>
        </p:txBody>
      </p:sp>
      <p:sp>
        <p:nvSpPr>
          <p:cNvPr id="57" name="Rettangolo 56">
            <a:extLst>
              <a:ext uri="{FF2B5EF4-FFF2-40B4-BE49-F238E27FC236}">
                <a16:creationId xmlns:a16="http://schemas.microsoft.com/office/drawing/2014/main" id="{BFFED257-301D-4D7D-A410-B54BF7738981}"/>
              </a:ext>
            </a:extLst>
          </p:cNvPr>
          <p:cNvSpPr/>
          <p:nvPr/>
        </p:nvSpPr>
        <p:spPr>
          <a:xfrm>
            <a:off x="1750602" y="4756480"/>
            <a:ext cx="8469625" cy="17049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70ABF8AC-86A5-4947-93D8-95845B1BE6D7}"/>
              </a:ext>
            </a:extLst>
          </p:cNvPr>
          <p:cNvSpPr txBox="1"/>
          <p:nvPr/>
        </p:nvSpPr>
        <p:spPr>
          <a:xfrm>
            <a:off x="3274804" y="5661108"/>
            <a:ext cx="2022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EniTabReg" panose="02000506030000020004"/>
              </a:rPr>
              <a:t>AGGIORNAMENTI DI QUALIFICA</a:t>
            </a: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E6603082-7EC5-426F-A7CF-3FDC1504D72A}"/>
              </a:ext>
            </a:extLst>
          </p:cNvPr>
          <p:cNvSpPr txBox="1"/>
          <p:nvPr/>
        </p:nvSpPr>
        <p:spPr>
          <a:xfrm>
            <a:off x="6875316" y="5679678"/>
            <a:ext cx="2497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EniTabReg" panose="02000506030000020004"/>
              </a:rPr>
              <a:t>MODELLI RISK MANAGEMENT INTEGRATO</a:t>
            </a: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5C5A672F-0E06-485E-89BE-BB690D2AB228}"/>
              </a:ext>
            </a:extLst>
          </p:cNvPr>
          <p:cNvSpPr txBox="1"/>
          <p:nvPr/>
        </p:nvSpPr>
        <p:spPr>
          <a:xfrm>
            <a:off x="6888862" y="4827116"/>
            <a:ext cx="2022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EniTabReg" panose="02000506030000020004"/>
              </a:rPr>
              <a:t>CLUSTERIZZAZIONE FORNITORI</a:t>
            </a:r>
          </a:p>
        </p:txBody>
      </p:sp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14FD8FC5-CED2-4947-94C0-585A92A24880}"/>
              </a:ext>
            </a:extLst>
          </p:cNvPr>
          <p:cNvSpPr txBox="1"/>
          <p:nvPr/>
        </p:nvSpPr>
        <p:spPr>
          <a:xfrm>
            <a:off x="3253387" y="4848552"/>
            <a:ext cx="2022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EniTabReg" panose="02000506030000020004"/>
              </a:rPr>
              <a:t>MODELLO DI CONTROLLO</a:t>
            </a:r>
          </a:p>
        </p:txBody>
      </p:sp>
      <p:pic>
        <p:nvPicPr>
          <p:cNvPr id="64" name="Elemento grafico 63" descr="Braccio muscoloso con riempimento a tinta unita">
            <a:extLst>
              <a:ext uri="{FF2B5EF4-FFF2-40B4-BE49-F238E27FC236}">
                <a16:creationId xmlns:a16="http://schemas.microsoft.com/office/drawing/2014/main" id="{4005D587-7695-4AAD-A803-BE6DEAF639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25079" y="4839381"/>
            <a:ext cx="603117" cy="603117"/>
          </a:xfrm>
          <a:prstGeom prst="rect">
            <a:avLst/>
          </a:prstGeom>
        </p:spPr>
      </p:pic>
      <p:pic>
        <p:nvPicPr>
          <p:cNvPr id="69" name="Elemento grafico 68" descr="Piramide con livelli con riempimento a tinta unita">
            <a:extLst>
              <a:ext uri="{FF2B5EF4-FFF2-40B4-BE49-F238E27FC236}">
                <a16:creationId xmlns:a16="http://schemas.microsoft.com/office/drawing/2014/main" id="{F808381B-6F95-4D17-8DCE-2C59B562A4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53951" y="4817945"/>
            <a:ext cx="603117" cy="603117"/>
          </a:xfrm>
          <a:prstGeom prst="rect">
            <a:avLst/>
          </a:prstGeom>
        </p:spPr>
      </p:pic>
      <p:pic>
        <p:nvPicPr>
          <p:cNvPr id="71" name="Elemento grafico 70" descr="Database con riempimento a tinta unita">
            <a:extLst>
              <a:ext uri="{FF2B5EF4-FFF2-40B4-BE49-F238E27FC236}">
                <a16:creationId xmlns:a16="http://schemas.microsoft.com/office/drawing/2014/main" id="{F8EE6DA9-F817-4BA1-B14F-44335071AF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53951" y="5670507"/>
            <a:ext cx="603117" cy="603117"/>
          </a:xfrm>
          <a:prstGeom prst="rect">
            <a:avLst/>
          </a:prstGeom>
        </p:spPr>
      </p:pic>
      <p:pic>
        <p:nvPicPr>
          <p:cNvPr id="73" name="Elemento grafico 72" descr="Cronometro 75% con riempimento a tinta unita">
            <a:extLst>
              <a:ext uri="{FF2B5EF4-FFF2-40B4-BE49-F238E27FC236}">
                <a16:creationId xmlns:a16="http://schemas.microsoft.com/office/drawing/2014/main" id="{57AB00E8-3B60-4831-B867-F96BD1293F9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25079" y="5651937"/>
            <a:ext cx="603117" cy="603117"/>
          </a:xfrm>
          <a:prstGeom prst="rect">
            <a:avLst/>
          </a:prstGeom>
        </p:spPr>
      </p:pic>
      <p:pic>
        <p:nvPicPr>
          <p:cNvPr id="77" name="Elemento grafico 76" descr="Gesto della mano con riempimento a tinta unita">
            <a:extLst>
              <a:ext uri="{FF2B5EF4-FFF2-40B4-BE49-F238E27FC236}">
                <a16:creationId xmlns:a16="http://schemas.microsoft.com/office/drawing/2014/main" id="{FD9B9766-BC27-40EF-AF8A-B2AE7F5B9E5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5400000">
            <a:off x="1189684" y="5194737"/>
            <a:ext cx="914400" cy="914400"/>
          </a:xfrm>
          <a:prstGeom prst="rect">
            <a:avLst/>
          </a:prstGeom>
        </p:spPr>
      </p:pic>
      <p:grpSp>
        <p:nvGrpSpPr>
          <p:cNvPr id="3" name="Gruppo 2"/>
          <p:cNvGrpSpPr/>
          <p:nvPr/>
        </p:nvGrpSpPr>
        <p:grpSpPr>
          <a:xfrm>
            <a:off x="7757796" y="921301"/>
            <a:ext cx="882778" cy="882000"/>
            <a:chOff x="7873327" y="994922"/>
            <a:chExt cx="882778" cy="882000"/>
          </a:xfrm>
        </p:grpSpPr>
        <p:sp>
          <p:nvSpPr>
            <p:cNvPr id="33" name="Oval 125">
              <a:extLst>
                <a:ext uri="{FF2B5EF4-FFF2-40B4-BE49-F238E27FC236}">
                  <a16:creationId xmlns:a16="http://schemas.microsoft.com/office/drawing/2014/main" id="{51C66E1D-04D4-4272-B046-D33D3D9FA845}"/>
                </a:ext>
              </a:extLst>
            </p:cNvPr>
            <p:cNvSpPr/>
            <p:nvPr/>
          </p:nvSpPr>
          <p:spPr>
            <a:xfrm>
              <a:off x="7873327" y="994922"/>
              <a:ext cx="882778" cy="882000"/>
            </a:xfrm>
            <a:prstGeom prst="ellipse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8EB4E3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pic>
          <p:nvPicPr>
            <p:cNvPr id="34" name="Elemento grafico 63" descr="Appunti con riempimento a tinta unita">
              <a:extLst>
                <a:ext uri="{FF2B5EF4-FFF2-40B4-BE49-F238E27FC236}">
                  <a16:creationId xmlns:a16="http://schemas.microsoft.com/office/drawing/2014/main" id="{98D6A12D-6517-4BE9-B88F-C7F3978A9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duotone>
                <a:prstClr val="black"/>
                <a:srgbClr val="8EB4E3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colorTemperature colorTemp="47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1675" y="1132881"/>
              <a:ext cx="606082" cy="606082"/>
            </a:xfrm>
            <a:prstGeom prst="rect">
              <a:avLst/>
            </a:prstGeom>
          </p:spPr>
        </p:pic>
      </p:grpSp>
      <p:sp>
        <p:nvSpPr>
          <p:cNvPr id="27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0" y="6346622"/>
            <a:ext cx="616226" cy="332474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it-IT" dirty="0"/>
          </a:p>
        </p:txBody>
      </p:sp>
      <p:sp>
        <p:nvSpPr>
          <p:cNvPr id="24" name="Arrow: Chevron 2">
            <a:extLst>
              <a:ext uri="{FF2B5EF4-FFF2-40B4-BE49-F238E27FC236}">
                <a16:creationId xmlns:a16="http://schemas.microsoft.com/office/drawing/2014/main" id="{4B8138FA-D80A-4AB6-AB06-4387C90AFE5B}"/>
              </a:ext>
            </a:extLst>
          </p:cNvPr>
          <p:cNvSpPr/>
          <p:nvPr/>
        </p:nvSpPr>
        <p:spPr>
          <a:xfrm>
            <a:off x="2293545" y="1594729"/>
            <a:ext cx="3220342" cy="685800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2021-2022</a:t>
            </a:r>
          </a:p>
        </p:txBody>
      </p:sp>
      <p:sp>
        <p:nvSpPr>
          <p:cNvPr id="25" name="TextBox 51">
            <a:extLst>
              <a:ext uri="{FF2B5EF4-FFF2-40B4-BE49-F238E27FC236}">
                <a16:creationId xmlns:a16="http://schemas.microsoft.com/office/drawing/2014/main" id="{3014E1E9-B199-4A79-A412-7FA88480CF08}"/>
              </a:ext>
            </a:extLst>
          </p:cNvPr>
          <p:cNvSpPr txBox="1"/>
          <p:nvPr/>
        </p:nvSpPr>
        <p:spPr>
          <a:xfrm>
            <a:off x="2458644" y="2705445"/>
            <a:ext cx="276775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2563" indent="-182563">
              <a:buFont typeface="Wingdings" panose="05000000000000000000" pitchFamily="2" charset="2"/>
              <a:buChar char="§"/>
            </a:pPr>
            <a:r>
              <a:rPr lang="it-IT" sz="1500" dirty="0">
                <a:latin typeface="EniTabReg" panose="02000506030000020004"/>
                <a:ea typeface="Segoe UI Black" panose="020B0A02040204020203" pitchFamily="34" charset="0"/>
                <a:cs typeface="Segoe UI Light" panose="020B0502040204020203" pitchFamily="34" charset="0"/>
              </a:rPr>
              <a:t>Tool </a:t>
            </a:r>
          </a:p>
          <a:p>
            <a:pPr marL="182563" indent="-182563">
              <a:buFont typeface="Wingdings" panose="05000000000000000000" pitchFamily="2" charset="2"/>
              <a:buChar char="§"/>
            </a:pPr>
            <a:r>
              <a:rPr lang="it-IT" sz="1500" dirty="0">
                <a:latin typeface="EniTabReg" panose="02000506030000020004"/>
                <a:ea typeface="Segoe UI Black" panose="020B0A02040204020203" pitchFamily="34" charset="0"/>
                <a:cs typeface="Segoe UI Light" panose="020B0502040204020203" pitchFamily="34" charset="0"/>
              </a:rPr>
              <a:t>Domande</a:t>
            </a:r>
          </a:p>
          <a:p>
            <a:pPr marL="182563" indent="-182563">
              <a:buFont typeface="Wingdings" panose="05000000000000000000" pitchFamily="2" charset="2"/>
              <a:buChar char="§"/>
            </a:pPr>
            <a:r>
              <a:rPr lang="it-IT" sz="1500" dirty="0">
                <a:latin typeface="EniTabReg" panose="02000506030000020004"/>
                <a:ea typeface="Segoe UI Black" panose="020B0A02040204020203" pitchFamily="34" charset="0"/>
                <a:cs typeface="Segoe UI Light" panose="020B0502040204020203" pitchFamily="34" charset="0"/>
              </a:rPr>
              <a:t>Scala di Valutazione</a:t>
            </a:r>
          </a:p>
          <a:p>
            <a:pPr marL="182563" indent="-182563">
              <a:buFont typeface="Wingdings" panose="05000000000000000000" pitchFamily="2" charset="2"/>
              <a:buChar char="§"/>
            </a:pPr>
            <a:r>
              <a:rPr lang="it-IT" sz="1500" dirty="0">
                <a:latin typeface="EniTabReg" panose="02000506030000020004"/>
                <a:ea typeface="Segoe UI Black" panose="020B0A02040204020203" pitchFamily="34" charset="0"/>
                <a:cs typeface="Segoe UI Light" panose="020B0502040204020203" pitchFamily="34" charset="0"/>
              </a:rPr>
              <a:t>Preferenze gestori</a:t>
            </a:r>
          </a:p>
        </p:txBody>
      </p:sp>
      <p:sp>
        <p:nvSpPr>
          <p:cNvPr id="28" name="TextBox 82">
            <a:extLst>
              <a:ext uri="{FF2B5EF4-FFF2-40B4-BE49-F238E27FC236}">
                <a16:creationId xmlns:a16="http://schemas.microsoft.com/office/drawing/2014/main" id="{AC3F95AE-7A7B-46EA-833F-62B164E80FA2}"/>
              </a:ext>
            </a:extLst>
          </p:cNvPr>
          <p:cNvSpPr txBox="1"/>
          <p:nvPr/>
        </p:nvSpPr>
        <p:spPr>
          <a:xfrm>
            <a:off x="2458644" y="2380891"/>
            <a:ext cx="2767753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00" b="1" dirty="0">
                <a:latin typeface="EniTabReg" panose="02000506030000020004"/>
                <a:ea typeface="Segoe UI Black" panose="020B0A02040204020203" pitchFamily="34" charset="0"/>
                <a:cs typeface="Segoe UI Light" panose="020B0502040204020203" pitchFamily="34" charset="0"/>
              </a:rPr>
              <a:t>PILOTA</a:t>
            </a:r>
          </a:p>
        </p:txBody>
      </p:sp>
      <p:sp>
        <p:nvSpPr>
          <p:cNvPr id="29" name="TextBox 86">
            <a:extLst>
              <a:ext uri="{FF2B5EF4-FFF2-40B4-BE49-F238E27FC236}">
                <a16:creationId xmlns:a16="http://schemas.microsoft.com/office/drawing/2014/main" id="{49A12D55-69E9-454C-B945-74FF6FD19F9F}"/>
              </a:ext>
            </a:extLst>
          </p:cNvPr>
          <p:cNvSpPr txBox="1"/>
          <p:nvPr/>
        </p:nvSpPr>
        <p:spPr>
          <a:xfrm>
            <a:off x="2458644" y="3751186"/>
            <a:ext cx="2767753" cy="280576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noAutofit/>
          </a:bodyPr>
          <a:lstStyle>
            <a:defPPr>
              <a:defRPr lang="it-IT"/>
            </a:defPPr>
            <a:lvl1pPr algn="ctr">
              <a:defRPr b="1">
                <a:solidFill>
                  <a:schemeClr val="bg1"/>
                </a:solidFill>
                <a:latin typeface="EniTabReg" panose="02000506030000020004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STUDIO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3573516" y="1032101"/>
            <a:ext cx="660400" cy="660400"/>
            <a:chOff x="3573516" y="1020432"/>
            <a:chExt cx="660400" cy="660400"/>
          </a:xfrm>
        </p:grpSpPr>
        <p:sp>
          <p:nvSpPr>
            <p:cNvPr id="26" name="Oval 6">
              <a:extLst>
                <a:ext uri="{FF2B5EF4-FFF2-40B4-BE49-F238E27FC236}">
                  <a16:creationId xmlns:a16="http://schemas.microsoft.com/office/drawing/2014/main" id="{7B32522C-8096-4E12-B79B-BD1D104303DD}"/>
                </a:ext>
              </a:extLst>
            </p:cNvPr>
            <p:cNvSpPr/>
            <p:nvPr/>
          </p:nvSpPr>
          <p:spPr>
            <a:xfrm>
              <a:off x="3573516" y="1020432"/>
              <a:ext cx="660400" cy="6604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Elemento grafico 50" descr="Brainstorming con riempimento a tinta unita">
              <a:extLst>
                <a:ext uri="{FF2B5EF4-FFF2-40B4-BE49-F238E27FC236}">
                  <a16:creationId xmlns:a16="http://schemas.microsoft.com/office/drawing/2014/main" id="{FDB4F509-8501-4A46-9E34-3E5CC1C267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706729" y="1126751"/>
              <a:ext cx="414363" cy="4143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4803462"/>
      </p:ext>
    </p:extLst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lide mastro">
  <a:themeElements>
    <a:clrScheme name="en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D500"/>
      </a:accent1>
      <a:accent2>
        <a:srgbClr val="CA0538"/>
      </a:accent2>
      <a:accent3>
        <a:srgbClr val="C6C6C6"/>
      </a:accent3>
      <a:accent4>
        <a:srgbClr val="E3E3E3"/>
      </a:accent4>
      <a:accent5>
        <a:srgbClr val="FF9900"/>
      </a:accent5>
      <a:accent6>
        <a:srgbClr val="000000"/>
      </a:accent6>
      <a:hlink>
        <a:srgbClr val="CA0538"/>
      </a:hlink>
      <a:folHlink>
        <a:srgbClr val="A75B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vestor" id="{00082B0F-8944-BA4D-BECB-25C3A47F7D83}" vid="{3A944245-4325-2147-B8EA-D5B4E864C183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353564955DA7141B776AD1F929AEB1F" ma:contentTypeVersion="0" ma:contentTypeDescription="Creare un nuovo documento." ma:contentTypeScope="" ma:versionID="d1176bb09228c0aad39db66ef1412c3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3eec16d3e841ebf650196acacb84cc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BA0243-1BA3-4CD2-9196-7EC2DA08D25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526121F-7CBC-4136-9ADD-ECD774FD937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C08CBF-ECF6-488A-89A8-7AB92B87F6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2348</TotalTime>
  <Words>1856</Words>
  <Application>Microsoft Office PowerPoint</Application>
  <PresentationFormat>Widescreen</PresentationFormat>
  <Paragraphs>344</Paragraphs>
  <Slides>15</Slides>
  <Notes>5</Notes>
  <HiddenSlides>2</HiddenSlides>
  <MMClips>0</MMClips>
  <ScaleCrop>false</ScaleCrop>
  <HeadingPairs>
    <vt:vector size="8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8" baseType="lpstr">
      <vt:lpstr>Arial</vt:lpstr>
      <vt:lpstr>Calibri</vt:lpstr>
      <vt:lpstr>EniExpLight</vt:lpstr>
      <vt:lpstr>EniLogo</vt:lpstr>
      <vt:lpstr>EniTabBold</vt:lpstr>
      <vt:lpstr>EniTabLight</vt:lpstr>
      <vt:lpstr>EniTabReg</vt:lpstr>
      <vt:lpstr>Fira Sans Extra Condensed Medium</vt:lpstr>
      <vt:lpstr>Roboto</vt:lpstr>
      <vt:lpstr>Segoe UI</vt:lpstr>
      <vt:lpstr>Wingdings</vt:lpstr>
      <vt:lpstr>slide mastro</vt:lpstr>
      <vt:lpstr>Diapositiva think-cell</vt:lpstr>
      <vt:lpstr>Il Modello dei Feedback e del Vendor Rating</vt:lpstr>
      <vt:lpstr>Agenda</vt:lpstr>
      <vt:lpstr>La gestione dei fornitori</vt:lpstr>
      <vt:lpstr>Struttura organizzativa</vt:lpstr>
      <vt:lpstr>Il Sistema integrato di Vendor Management</vt:lpstr>
      <vt:lpstr>Tipologie di feedback e valutazioni</vt:lpstr>
      <vt:lpstr>Il Feedback di Performance - esecuzione</vt:lpstr>
      <vt:lpstr>Flussi informativi</vt:lpstr>
      <vt:lpstr>Modello Feedback di Performance – Feedback di esecuzione</vt:lpstr>
      <vt:lpstr>Individuazione Gruppi Merce rilevanti</vt:lpstr>
      <vt:lpstr>Elenco Gruppi Merce rilevanti </vt:lpstr>
      <vt:lpstr>Questionario Feedback di Esecuzione</vt:lpstr>
      <vt:lpstr>Dove trovare informazioni e supporto</vt:lpstr>
      <vt:lpstr>Un feedback non può cambiare il passato, ma può migliorare il futuro</vt:lpstr>
      <vt:lpstr>Lista 79 Gruppi Merce rilevanti</vt:lpstr>
    </vt:vector>
  </TitlesOfParts>
  <Company>eni S.p.A.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Tognoli Marco</dc:creator>
  <cp:lastModifiedBy>Tognoli Marco</cp:lastModifiedBy>
  <cp:revision>483</cp:revision>
  <cp:lastPrinted>2017-01-30T14:49:46Z</cp:lastPrinted>
  <dcterms:created xsi:type="dcterms:W3CDTF">2017-01-25T15:34:15Z</dcterms:created>
  <dcterms:modified xsi:type="dcterms:W3CDTF">2022-11-24T14:23:45Z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0x0101005353564955DA7141B776AD1F929AEB1F</vt:lpwstr>
  </property>
</Properties>
</file>